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258" r:id="rId2"/>
    <p:sldId id="523" r:id="rId3"/>
    <p:sldId id="574" r:id="rId4"/>
    <p:sldId id="575" r:id="rId5"/>
    <p:sldId id="576" r:id="rId6"/>
    <p:sldId id="577" r:id="rId7"/>
    <p:sldId id="601" r:id="rId8"/>
    <p:sldId id="600" r:id="rId9"/>
    <p:sldId id="542" r:id="rId10"/>
    <p:sldId id="543" r:id="rId11"/>
    <p:sldId id="547" r:id="rId12"/>
    <p:sldId id="548" r:id="rId13"/>
    <p:sldId id="549" r:id="rId14"/>
    <p:sldId id="531" r:id="rId15"/>
    <p:sldId id="555" r:id="rId16"/>
    <p:sldId id="556" r:id="rId17"/>
    <p:sldId id="557" r:id="rId18"/>
    <p:sldId id="305" r:id="rId19"/>
    <p:sldId id="608" r:id="rId20"/>
    <p:sldId id="609" r:id="rId21"/>
    <p:sldId id="393" r:id="rId22"/>
    <p:sldId id="394" r:id="rId23"/>
    <p:sldId id="630" r:id="rId24"/>
    <p:sldId id="631" r:id="rId25"/>
    <p:sldId id="606" r:id="rId26"/>
    <p:sldId id="607" r:id="rId27"/>
    <p:sldId id="514" r:id="rId28"/>
    <p:sldId id="445" r:id="rId29"/>
    <p:sldId id="447" r:id="rId30"/>
    <p:sldId id="634" r:id="rId31"/>
    <p:sldId id="391" r:id="rId32"/>
    <p:sldId id="463" r:id="rId33"/>
    <p:sldId id="449" r:id="rId34"/>
    <p:sldId id="450" r:id="rId35"/>
    <p:sldId id="381" r:id="rId36"/>
    <p:sldId id="392" r:id="rId37"/>
    <p:sldId id="351" r:id="rId38"/>
    <p:sldId id="626" r:id="rId39"/>
    <p:sldId id="627" r:id="rId40"/>
    <p:sldId id="628" r:id="rId41"/>
    <p:sldId id="629" r:id="rId42"/>
    <p:sldId id="352" r:id="rId43"/>
    <p:sldId id="353" r:id="rId44"/>
    <p:sldId id="354" r:id="rId45"/>
    <p:sldId id="413" r:id="rId46"/>
    <p:sldId id="369" r:id="rId47"/>
    <p:sldId id="368" r:id="rId48"/>
    <p:sldId id="367" r:id="rId49"/>
    <p:sldId id="414" r:id="rId50"/>
    <p:sldId id="380" r:id="rId51"/>
    <p:sldId id="356" r:id="rId52"/>
    <p:sldId id="372" r:id="rId53"/>
    <p:sldId id="382" r:id="rId54"/>
    <p:sldId id="383" r:id="rId55"/>
    <p:sldId id="618" r:id="rId56"/>
    <p:sldId id="615" r:id="rId57"/>
    <p:sldId id="616" r:id="rId58"/>
    <p:sldId id="617" r:id="rId59"/>
    <p:sldId id="619" r:id="rId60"/>
    <p:sldId id="620" r:id="rId61"/>
    <p:sldId id="621" r:id="rId62"/>
    <p:sldId id="407" r:id="rId63"/>
    <p:sldId id="408" r:id="rId64"/>
    <p:sldId id="406" r:id="rId65"/>
    <p:sldId id="410" r:id="rId66"/>
    <p:sldId id="409" r:id="rId67"/>
    <p:sldId id="279" r:id="rId68"/>
    <p:sldId id="272" r:id="rId69"/>
    <p:sldId id="274" r:id="rId70"/>
    <p:sldId id="405" r:id="rId71"/>
    <p:sldId id="275" r:id="rId72"/>
    <p:sldId id="284" r:id="rId73"/>
    <p:sldId id="294" r:id="rId74"/>
    <p:sldId id="286" r:id="rId75"/>
    <p:sldId id="358" r:id="rId76"/>
    <p:sldId id="302" r:id="rId77"/>
    <p:sldId id="295" r:id="rId78"/>
    <p:sldId id="293" r:id="rId79"/>
    <p:sldId id="301" r:id="rId80"/>
    <p:sldId id="287" r:id="rId81"/>
    <p:sldId id="299" r:id="rId82"/>
    <p:sldId id="436" r:id="rId83"/>
    <p:sldId id="434" r:id="rId84"/>
    <p:sldId id="374" r:id="rId85"/>
    <p:sldId id="637" r:id="rId86"/>
    <p:sldId id="638" r:id="rId87"/>
    <p:sldId id="639" r:id="rId88"/>
    <p:sldId id="640" r:id="rId89"/>
    <p:sldId id="641" r:id="rId90"/>
    <p:sldId id="642" r:id="rId91"/>
    <p:sldId id="643" r:id="rId92"/>
    <p:sldId id="644" r:id="rId93"/>
    <p:sldId id="649" r:id="rId94"/>
    <p:sldId id="375" r:id="rId95"/>
    <p:sldId id="307" r:id="rId96"/>
    <p:sldId id="385" r:id="rId97"/>
    <p:sldId id="646" r:id="rId98"/>
    <p:sldId id="647" r:id="rId99"/>
    <p:sldId id="648" r:id="rId100"/>
    <p:sldId id="650" r:id="rId101"/>
    <p:sldId id="651" r:id="rId102"/>
    <p:sldId id="652" r:id="rId103"/>
    <p:sldId id="655" r:id="rId104"/>
    <p:sldId id="658" r:id="rId105"/>
    <p:sldId id="659" r:id="rId106"/>
    <p:sldId id="653" r:id="rId107"/>
    <p:sldId id="654" r:id="rId108"/>
    <p:sldId id="656" r:id="rId109"/>
    <p:sldId id="657" r:id="rId110"/>
    <p:sldId id="661" r:id="rId111"/>
    <p:sldId id="662" r:id="rId112"/>
    <p:sldId id="632" r:id="rId113"/>
    <p:sldId id="633" r:id="rId114"/>
    <p:sldId id="663" r:id="rId115"/>
    <p:sldId id="664" r:id="rId116"/>
    <p:sldId id="665" r:id="rId117"/>
    <p:sldId id="602" r:id="rId118"/>
    <p:sldId id="604" r:id="rId119"/>
    <p:sldId id="614" r:id="rId120"/>
    <p:sldId id="605" r:id="rId121"/>
    <p:sldId id="603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  <a:srgbClr val="38E3FA"/>
    <a:srgbClr val="000099"/>
    <a:srgbClr val="131BBB"/>
    <a:srgbClr val="3157C1"/>
    <a:srgbClr val="D3B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62"/>
  </p:normalViewPr>
  <p:slideViewPr>
    <p:cSldViewPr>
      <p:cViewPr varScale="1">
        <p:scale>
          <a:sx n="153" d="100"/>
          <a:sy n="153" d="100"/>
        </p:scale>
        <p:origin x="8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F2EB0-173C-4FB5-A7EC-DBBB1CA2A123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71AA2-1959-4A64-920F-B1C7671BC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71AA2-1959-4A64-920F-B1C7671BCC6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BE4E-F421-4855-A5E9-D312E6D839AC}" type="datetimeFigureOut">
              <a:rPr lang="en-US" smtClean="0"/>
              <a:pPr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C2910-DF1D-4136-BCCA-C4DE4EBE4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hyperlink" Target="http://sydney.edu.au/architecture/documents/publications/ASR/Structural%20Developments%20in%20Tall%20Buildings.pdf" TargetMode="Externa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hyperlink" Target="http://sydney.edu.au/architecture/documents/publications/ASR/Structural%20Developments%20in%20Tall%20Buildings.pdf" TargetMode="Externa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xstarnetwork.com/what-we-do/events/super-meeting/san-diego-skyline/" TargetMode="External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interest.com/pin/186195765819905266/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186195765819905266/" TargetMode="External"/><Relationship Id="rId2" Type="http://schemas.openxmlformats.org/officeDocument/2006/relationships/hyperlink" Target="https://nexstarnetwork.com/what-we-do/events/super-meeting/san-diego-skyline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xstarnetwork.com/what-we-do/events/super-meeting/san-diego-skyline/" TargetMode="External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hyperlink" Target="https://nexstarnetwork.com/what-we-do/events/super-meeting/san-diego-skyline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umbs.media.smithsonianmag.com/filer/Roman-cement-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upload.wikimedia.org/wikipedia/commons/5/51/Rome-Pantheon-Interieur1.jpg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riam-webster.com/dictionary/wrought%20iron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slidesharecdn.com/structural-steel-8768/95/structural-steel-6-728.jpg?cb=1173466999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ma.gov/sites/default/files/orig/plan/prevent/earthquake/fema74/images/chapter6_4_10/fig1_1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hyperlink" Target="http://www.featurepics.com/FI/Thumb300/20070505/Highrise-Construction-306455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ddmcdn.com/gif/runaway-elevator-2.gif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me_Insurance_Buildin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state.edu/~riedme/burnham&amp;root/gallery.htm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interest.com/pin/258745941065090364/" TargetMode="Externa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medieval-towers---part-of-city-wall-tallinn-estonia-nhxkbvi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inwright_Buildin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-architecture.info/USA/CHICAGO/CHIC-LS/018-reliance1a.gif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ohistory.org/collections/item/resource:140756" TargetMode="Externa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heplacesihavebeen.com/atlas-obscura/1554/guaranty-building" TargetMode="Externa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-architecture.info/USA/CHICAGO/CHIC-LS/018-reliance1a.gif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artinfo.com/objectlessons/2012/07/27/louis-sullivans-carson-pirie-scott-co-building-reopens-as-a-target-and-why-chicagoans-should-be-smiling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c-architecture.com/GRP/GRP24A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pnet.com/listing/6-e-4th-st-cincinnati-oh/12158560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harexpert.com/mid/611200835306.jpg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wlport-land.com/images/xSlip1.jpg" TargetMode="External"/><Relationship Id="rId4" Type="http://schemas.openxmlformats.org/officeDocument/2006/relationships/hyperlink" Target="http://www.structuremag.org/images/0407-f1-1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sgilbertsociety.org/images/works/f/nyc-woolworth-bldg2.jpg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al-nyc.com/wp-content/uploads/2013/04/chrysler-building-296507.jpe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RQH_hLcTw" TargetMode="External"/><Relationship Id="rId2" Type="http://schemas.openxmlformats.org/officeDocument/2006/relationships/hyperlink" Target="http://www.central-nyc.com/wp-content/uploads/2013/04/chrysler-building-296507.jpe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en.wikipedia.org/wiki/Bauhaus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hyperlink" Target="http://thepositive.com/sounds-and-lights-animate-the-machine-for-living/" TargetMode="External"/><Relationship Id="rId4" Type="http://schemas.openxmlformats.org/officeDocument/2006/relationships/hyperlink" Target="http://www.fondationlecorbusier.fr/CorbuCache/410x480_2049_791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http/www.archdaily.com/411878/ad-classics-ville-radieuse-le-corbusier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nservapedia.com/images/a/a6/Seagram_Building.jpg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hyperlink" Target="http://www.curbed.com/maps/mies-van-der-rohe-important-work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0.tqn.com/d/architecture/1/0/9/v/PriceTower.jpg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bizjournals.com/twincities/print-edition/IDS-center*304.jpg?v=1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hyperlink" Target="http://en.wikipedia.org/wiki/Willis_Tower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ment.org/achievers/joh0/large/joh0-050.jpg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82.jpeg"/><Relationship Id="rId4" Type="http://schemas.openxmlformats.org/officeDocument/2006/relationships/hyperlink" Target="http://www.constructionphotography.com/ImageThumbs/A084-00022/3/A084-00022_Sony_Plaza_tower_Manhattan_New_York_City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upload.wikimedia.org/wikipedia/commons/1/1f/Sony_Building_by_Matthew_Bisanz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img.archiexpo.com/images_ae/photo-g/stainless-steel-fixing-systems-suspended-curtain-wall-55078-1714337.jpg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al.com/userfiles/products/msg/Msg_02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expresstowers.in/images/floor_plan1_1.jpg" TargetMode="Externa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ngesmile.com/extreme/en/highest-buildings/petronas-towers.htm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taiwan/taipei/sights/architecture/taipei-101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xuryestate.com/blog/wp-content/uploads/2014/09/copertina3-720x408.jpg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rapercity.com/showthread.php?t=179084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hyperlink" Target="https://www.flickr.com/photos/bostoncitywalk/6657472251" TargetMode="External"/><Relationship Id="rId4" Type="http://schemas.openxmlformats.org/officeDocument/2006/relationships/hyperlink" Target="https://www.pinterest.com/pin/279997301807926908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urj_dubai_aerial_closeup.jpg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highrisefacilities.com/wp-content/uploads/2013/12/Skyscraper-History-Chart.jpg" TargetMode="Externa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0/06/Burj_Khalifa_floors.svg/512px-Burj_Khalifa_floors.svg.png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metweather.com/content/earth-and-nature/must-watch-natures-lightning-show-over-burj-khalifa/" TargetMode="External"/><Relationship Id="rId2" Type="http://schemas.openxmlformats.org/officeDocument/2006/relationships/hyperlink" Target="http://upload.wikimedia.org/wikipedia/commons/thumb/0/06/Burj_Khalifa_floors.svg/512px-Burj_Khalifa_floors.svg.png" TargetMode="Externa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olo.us/wp-content/uploads/2010/07/twisting-tower-shanghai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hyperlink" Target="https://en.wikipedia.org/wiki/Shanghai_Tower" TargetMode="External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hanghai_Tower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sleron.com/storage/post-images/WineyPost1Image1.jpg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mspace.com/uploads/magazine/512/r1.jpg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psu.edu/khalqubbaj/wp-content/uploads/sites/4598/2013/09/ShanghaiTower_8_v2.jp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inhabitat.com/wp-content/blogs.dir/1/files/2011/12/Shanghai-tower-6.jpg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na-sbs.com/userfiles/26.jpg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inhabitat.com/wp-content/blogs.dir/1/files/2011/12/shanghai-tower-bim.jpg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architect.co.uk/images/jpgs/shanghai/shanghai-tower-g070813-3.jpg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en.wikipedia.org/wiki/Shanghai_Tower" TargetMode="External"/><Relationship Id="rId4" Type="http://schemas.openxmlformats.org/officeDocument/2006/relationships/hyperlink" Target="http://www.e-architect.co.uk/images/jpgs/shanghai/shanghai-tower-g070813-3.jp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www.architectionary.com/uploads/WideFlangeSection/wshape.jpg" TargetMode="Externa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png"/><Relationship Id="rId5" Type="http://schemas.openxmlformats.org/officeDocument/2006/relationships/image" Target="../media/image126.jpeg"/><Relationship Id="rId4" Type="http://schemas.openxmlformats.org/officeDocument/2006/relationships/image" Target="../media/image1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sc.org/publications/steel-construction-manual-resources/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hyperlink" Target="https://www.aisc.org/globalassets/aisc/manual/v15.1-companion/v15.1_vol-1_design-examples.pdf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youtu.be/AUwxAFCnAZw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itec.com/en/images/products/ad_bracings_01.jpg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2.gi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d2t1xqejof9utc.cloudfront.net/screenshots/pics/a97c97f0e72c8856c002117a53f2bb1b/medium.jpg" TargetMode="External"/><Relationship Id="rId13" Type="http://schemas.openxmlformats.org/officeDocument/2006/relationships/hyperlink" Target="http://buildipedia.com/images/masterformat/Channels/On_Site/Technical_Lessons_Learned/Steel_Connection.jpg" TargetMode="External"/><Relationship Id="rId3" Type="http://schemas.openxmlformats.org/officeDocument/2006/relationships/hyperlink" Target="http://www.ashleyvance.com/projects/commercial/soma-renovation-and-seismic-upgrade" TargetMode="External"/><Relationship Id="rId7" Type="http://schemas.openxmlformats.org/officeDocument/2006/relationships/image" Target="../media/image144.jpeg"/><Relationship Id="rId12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stlsi.com/images/DSC01209.JPG" TargetMode="External"/><Relationship Id="rId11" Type="http://schemas.openxmlformats.org/officeDocument/2006/relationships/hyperlink" Target="http://programas.cype.es/imagen/nuevoMetal3D/union_I_soldada_49.gif" TargetMode="External"/><Relationship Id="rId5" Type="http://schemas.openxmlformats.org/officeDocument/2006/relationships/image" Target="../media/image142.gif"/><Relationship Id="rId10" Type="http://schemas.openxmlformats.org/officeDocument/2006/relationships/image" Target="../media/image146.gif"/><Relationship Id="rId4" Type="http://schemas.openxmlformats.org/officeDocument/2006/relationships/hyperlink" Target="http://www.graitec.com/en/images/products/ad_bracings_01.jpg" TargetMode="External"/><Relationship Id="rId9" Type="http://schemas.openxmlformats.org/officeDocument/2006/relationships/image" Target="../media/image145.gif"/><Relationship Id="rId14" Type="http://schemas.openxmlformats.org/officeDocument/2006/relationships/image" Target="../media/image14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jiano.typepad.com/photos/uncategorized/brb_02.jpg" TargetMode="Externa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eaturepics.com/FI/Thumb300/20070505/Highrise-Construction-306455.jpg" TargetMode="External"/><Relationship Id="rId4" Type="http://schemas.openxmlformats.org/officeDocument/2006/relationships/image" Target="../media/image15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jpeg"/><Relationship Id="rId4" Type="http://schemas.openxmlformats.org/officeDocument/2006/relationships/image" Target="../media/image12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entral-nyc.com/wp-content/uploads/2013/04/chrysler-building-29650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" y="0"/>
            <a:ext cx="9138845" cy="6858000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25DF3-0215-1449-92E6-E93B804A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457200"/>
            <a:ext cx="2895406" cy="31242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/>
              <a:t>Skyscrapers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JT Wunderlich PhD</a:t>
            </a:r>
          </a:p>
          <a:p>
            <a:pPr algn="r">
              <a:buNone/>
            </a:pPr>
            <a:r>
              <a:rPr lang="en-US" sz="1600" dirty="0"/>
              <a:t> </a:t>
            </a:r>
            <a:endParaRPr lang="en-US" sz="1500" i="1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4"/>
    </mc:Choice>
    <mc:Fallback xmlns="">
      <p:transition spd="slow" advTm="112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sers.etown.edu/w/wunderjt/ITALY_2011/IMG_08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0" y="3276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457200" y="3733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0" y="65230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62800" y="0"/>
            <a:ext cx="19812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Rome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8"/>
    </mc:Choice>
    <mc:Fallback xmlns="">
      <p:transition spd="slow" advTm="14138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391400" y="384425"/>
            <a:ext cx="1787702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(BOLT, WELD)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FF428-4FA4-5044-9F3A-13E6E1B7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14" y="1111683"/>
            <a:ext cx="4337192" cy="490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0391B-6C04-E444-A0C2-CEA17BC4A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5109"/>
            <a:ext cx="4519457" cy="4904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CE33E-94F1-6D4B-8CC3-78946A48866C}"/>
              </a:ext>
            </a:extLst>
          </p:cNvPr>
          <p:cNvSpPr txBox="1"/>
          <p:nvPr/>
        </p:nvSpPr>
        <p:spPr>
          <a:xfrm>
            <a:off x="457200" y="1371600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 connection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5B2BF-5B1A-2F43-9D15-24AFEF223D03}"/>
              </a:ext>
            </a:extLst>
          </p:cNvPr>
          <p:cNvSpPr txBox="1"/>
          <p:nvPr/>
        </p:nvSpPr>
        <p:spPr>
          <a:xfrm>
            <a:off x="4923891" y="1304592"/>
            <a:ext cx="22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 connection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CD307-0E0A-0248-890F-F926BB416DE3}"/>
              </a:ext>
            </a:extLst>
          </p:cNvPr>
          <p:cNvSpPr txBox="1"/>
          <p:nvPr/>
        </p:nvSpPr>
        <p:spPr>
          <a:xfrm>
            <a:off x="4639853" y="6000964"/>
            <a:ext cx="367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MOMENT connection can handle a Moment (torque) at connection</a:t>
            </a:r>
          </a:p>
        </p:txBody>
      </p:sp>
      <p:pic>
        <p:nvPicPr>
          <p:cNvPr id="11266" name="Picture 2" descr="analysis of moment resisting connections - ppt video online download">
            <a:extLst>
              <a:ext uri="{FF2B5EF4-FFF2-40B4-BE49-F238E27FC236}">
                <a16:creationId xmlns:a16="http://schemas.microsoft.com/office/drawing/2014/main" id="{0203AF11-BD73-A747-857E-F681041BB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328507" y="2384058"/>
            <a:ext cx="100440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9FC829-DBE7-E046-A253-15557FD8C770}"/>
              </a:ext>
            </a:extLst>
          </p:cNvPr>
          <p:cNvCxnSpPr>
            <a:cxnSpLocks/>
          </p:cNvCxnSpPr>
          <p:nvPr/>
        </p:nvCxnSpPr>
        <p:spPr>
          <a:xfrm flipV="1">
            <a:off x="3581400" y="2384058"/>
            <a:ext cx="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C7D2AE-B88F-3846-8194-B33A4820A8FC}"/>
              </a:ext>
            </a:extLst>
          </p:cNvPr>
          <p:cNvCxnSpPr>
            <a:cxnSpLocks/>
          </p:cNvCxnSpPr>
          <p:nvPr/>
        </p:nvCxnSpPr>
        <p:spPr>
          <a:xfrm>
            <a:off x="2895600" y="2471187"/>
            <a:ext cx="0" cy="1186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069FA1-7E29-B948-97EC-1FB15BB6EDA8}"/>
              </a:ext>
            </a:extLst>
          </p:cNvPr>
          <p:cNvCxnSpPr>
            <a:cxnSpLocks/>
          </p:cNvCxnSpPr>
          <p:nvPr/>
        </p:nvCxnSpPr>
        <p:spPr>
          <a:xfrm flipH="1">
            <a:off x="8033856" y="1034534"/>
            <a:ext cx="233844" cy="890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B31A57-273C-4247-AF96-12E718F0321C}"/>
              </a:ext>
            </a:extLst>
          </p:cNvPr>
          <p:cNvCxnSpPr>
            <a:cxnSpLocks/>
          </p:cNvCxnSpPr>
          <p:nvPr/>
        </p:nvCxnSpPr>
        <p:spPr>
          <a:xfrm>
            <a:off x="8259994" y="1034534"/>
            <a:ext cx="312506" cy="89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8F9B40-F224-A648-A0E8-7D835BFCB70A}"/>
              </a:ext>
            </a:extLst>
          </p:cNvPr>
          <p:cNvCxnSpPr>
            <a:cxnSpLocks/>
          </p:cNvCxnSpPr>
          <p:nvPr/>
        </p:nvCxnSpPr>
        <p:spPr>
          <a:xfrm flipH="1">
            <a:off x="7905323" y="1034534"/>
            <a:ext cx="362378" cy="3025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753C16C-FC91-F744-9323-A861AE987914}"/>
              </a:ext>
            </a:extLst>
          </p:cNvPr>
          <p:cNvCxnSpPr>
            <a:cxnSpLocks/>
          </p:cNvCxnSpPr>
          <p:nvPr/>
        </p:nvCxnSpPr>
        <p:spPr>
          <a:xfrm>
            <a:off x="8259994" y="1034534"/>
            <a:ext cx="362377" cy="285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BD6AA18-C0E4-AE4F-8D74-FBBE79306FD7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6143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73"/>
    </mc:Choice>
    <mc:Fallback xmlns="">
      <p:transition spd="slow" advTm="79073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336A5-374C-E043-B653-A8196343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23" y="0"/>
            <a:ext cx="444660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F5EA45-0A05-E840-BDE9-DF591CE64DCC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0800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7"/>
    </mc:Choice>
    <mc:Fallback xmlns="">
      <p:transition spd="slow" advTm="24917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ABCB4-C569-8A41-9082-8274D36F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3400"/>
            <a:ext cx="8387546" cy="5208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1FDF7D-157A-8A40-8755-BAED42FF6D0E}"/>
              </a:ext>
            </a:extLst>
          </p:cNvPr>
          <p:cNvSpPr/>
          <p:nvPr/>
        </p:nvSpPr>
        <p:spPr>
          <a:xfrm>
            <a:off x="6629400" y="5486400"/>
            <a:ext cx="1295400" cy="255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3A675-9842-4B49-AC19-0B80A7A15081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9004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5"/>
    </mc:Choice>
    <mc:Fallback xmlns="">
      <p:transition spd="slow" advTm="25545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2800" y="-54341"/>
            <a:ext cx="1981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BAR JOIST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Bar Connections Strengthening Existing Steel Joist | Lat Works ...">
            <a:extLst>
              <a:ext uri="{FF2B5EF4-FFF2-40B4-BE49-F238E27FC236}">
                <a16:creationId xmlns:a16="http://schemas.microsoft.com/office/drawing/2014/main" id="{765E51BB-E239-E249-823E-4C7808BA5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51711"/>
            <a:ext cx="9144000" cy="44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E15B2-6469-9B4C-9ABD-83F94E65183B}"/>
              </a:ext>
            </a:extLst>
          </p:cNvPr>
          <p:cNvSpPr txBox="1"/>
          <p:nvPr/>
        </p:nvSpPr>
        <p:spPr>
          <a:xfrm>
            <a:off x="1143000" y="449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 JOIST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0B480-AC53-F649-A112-452915BC06B8}"/>
              </a:ext>
            </a:extLst>
          </p:cNvPr>
          <p:cNvSpPr txBox="1"/>
          <p:nvPr/>
        </p:nvSpPr>
        <p:spPr>
          <a:xfrm>
            <a:off x="7391400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 JOIST</a:t>
            </a:r>
          </a:p>
        </p:txBody>
      </p:sp>
      <p:pic>
        <p:nvPicPr>
          <p:cNvPr id="16388" name="Picture 4" descr="E LS N">
            <a:extLst>
              <a:ext uri="{FF2B5EF4-FFF2-40B4-BE49-F238E27FC236}">
                <a16:creationId xmlns:a16="http://schemas.microsoft.com/office/drawing/2014/main" id="{A80358B8-11B6-E343-82AD-BB8EF2C4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434340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140.jpg (573×360) | Steel trusses, Steel buildings, Steel beams">
            <a:extLst>
              <a:ext uri="{FF2B5EF4-FFF2-40B4-BE49-F238E27FC236}">
                <a16:creationId xmlns:a16="http://schemas.microsoft.com/office/drawing/2014/main" id="{C1EB6A13-8245-A241-81A9-956BD8B19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11" y="5149888"/>
            <a:ext cx="2559978" cy="16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3B846D4-6CAF-C045-8E75-A22DFA49CB8A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0827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6"/>
    </mc:Choice>
    <mc:Fallback xmlns="">
      <p:transition spd="slow" advTm="47426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2800" y="-54341"/>
            <a:ext cx="1981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ROOF TRUSS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BBD77-3928-E64E-9728-7D9BBC61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7883"/>
            <a:ext cx="6477000" cy="68120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46B2FE-9863-8D40-A68E-91C287C48093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32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2"/>
    </mc:Choice>
    <mc:Fallback xmlns="">
      <p:transition spd="slow" advTm="31442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2800" y="-54341"/>
            <a:ext cx="1981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ROOF TRUSS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DAC8B-C8A1-E04E-AB21-D0011792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7772400" cy="5236841"/>
          </a:xfrm>
          <a:prstGeom prst="rect">
            <a:avLst/>
          </a:prstGeom>
        </p:spPr>
      </p:pic>
      <p:pic>
        <p:nvPicPr>
          <p:cNvPr id="6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61EE6A2B-7B1A-BF41-9095-4F9642C7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CFFD04-678C-6F47-B2DA-5DD43F286F4E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082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"/>
    </mc:Choice>
    <mc:Fallback xmlns="">
      <p:transition spd="slow" advTm="6919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8C984-BEC2-1A40-A1ED-941C368A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-13855"/>
            <a:ext cx="470909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160C2D-DA06-4541-8A28-DEC422F0D528}"/>
              </a:ext>
            </a:extLst>
          </p:cNvPr>
          <p:cNvSpPr txBox="1">
            <a:spLocks/>
          </p:cNvSpPr>
          <p:nvPr/>
        </p:nvSpPr>
        <p:spPr>
          <a:xfrm>
            <a:off x="7391400" y="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COLUMN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696BEA-DA9E-7342-A53E-AD42D6ED273F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0362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3"/>
    </mc:Choice>
    <mc:Fallback xmlns="">
      <p:transition spd="slow" advTm="37663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91400" y="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CORREGATED DECK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8DB37-B9D7-BC4B-895E-42637956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7"/>
          <a:stretch/>
        </p:blipFill>
        <p:spPr>
          <a:xfrm>
            <a:off x="139391" y="-1385"/>
            <a:ext cx="5729258" cy="6783185"/>
          </a:xfrm>
          <a:prstGeom prst="rect">
            <a:avLst/>
          </a:prstGeom>
        </p:spPr>
      </p:pic>
      <p:pic>
        <p:nvPicPr>
          <p:cNvPr id="15362" name="Picture 2" descr="Corrugated Stainless Steel Roof Deck &amp; Decking">
            <a:extLst>
              <a:ext uri="{FF2B5EF4-FFF2-40B4-BE49-F238E27FC236}">
                <a16:creationId xmlns:a16="http://schemas.microsoft.com/office/drawing/2014/main" id="{69A5C430-0993-084B-BC46-A6F6B5BD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17500"/>
            <a:ext cx="2979830" cy="16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28810B6-032C-4F4B-A884-0B3657EE0CAD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6684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"/>
    </mc:Choice>
    <mc:Fallback xmlns="">
      <p:transition spd="slow" advTm="13238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91400" y="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 Heat (FIRE)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5A4E2-4B4E-A64A-8B37-4DA88D3C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93" y="2345932"/>
            <a:ext cx="4696807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B9484-AECF-2746-AD8A-325434F6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0"/>
            <a:ext cx="4383816" cy="3670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7CBFB-FBFB-1E42-AC8A-992FD581D32E}"/>
              </a:ext>
            </a:extLst>
          </p:cNvPr>
          <p:cNvSpPr txBox="1"/>
          <p:nvPr/>
        </p:nvSpPr>
        <p:spPr>
          <a:xfrm>
            <a:off x="0" y="185472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Kip = 1000 Pounds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AFCC62-9B3F-AA43-A721-493D2CCE6C38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6642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9"/>
    </mc:Choice>
    <mc:Fallback xmlns="">
      <p:transition spd="slow" advTm="17669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504975-FED5-904A-9C7D-E30F195A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3962400"/>
            <a:ext cx="3233280" cy="2900239"/>
          </a:xfrm>
          <a:prstGeom prst="rect">
            <a:avLst/>
          </a:prstGeom>
        </p:spPr>
      </p:pic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25118" y="300161"/>
            <a:ext cx="25146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Heat (FIRE)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7E3D0-E6CD-8E4D-A312-B754B9542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638800" cy="4339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EB7FD-5D81-D549-A6FA-95E4A7AE4E38}"/>
              </a:ext>
            </a:extLst>
          </p:cNvPr>
          <p:cNvSpPr/>
          <p:nvPr/>
        </p:nvSpPr>
        <p:spPr>
          <a:xfrm>
            <a:off x="4038600" y="4015318"/>
            <a:ext cx="1295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022C4-B659-FC42-BAFD-055E8C7F0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472519"/>
            <a:ext cx="5638801" cy="2100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4B886-72EA-4244-8666-BC3D3FB721BB}"/>
              </a:ext>
            </a:extLst>
          </p:cNvPr>
          <p:cNvSpPr/>
          <p:nvPr/>
        </p:nvSpPr>
        <p:spPr>
          <a:xfrm>
            <a:off x="4343400" y="6297574"/>
            <a:ext cx="1295400" cy="222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AD58E-30D3-CE42-BAB3-435F395C7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642" y="685800"/>
            <a:ext cx="2603998" cy="33295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70D2253-167A-1342-9F4F-5796DA2C7D64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3848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0"/>
    </mc:Choice>
    <mc:Fallback xmlns="">
      <p:transition spd="slow" advTm="1074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3200400"/>
            <a:ext cx="557225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"/>
            <a:ext cx="9144000" cy="114299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b="1" dirty="0"/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2400" i="1" dirty="0"/>
              <a:t>‘When moved </a:t>
            </a:r>
            <a:r>
              <a:rPr lang="en-US" sz="2400" b="1" i="1" dirty="0"/>
              <a:t>off center</a:t>
            </a:r>
            <a:r>
              <a:rPr lang="en-US" sz="2400" i="1" dirty="0"/>
              <a:t>, it's field becomes more aggressive and begins to compete for visual supremacy. </a:t>
            </a:r>
            <a:r>
              <a:rPr lang="en-US" sz="2400" b="1" i="1" dirty="0"/>
              <a:t>Visual tension is created between the point and it's field” </a:t>
            </a:r>
            <a:r>
              <a:rPr lang="en-US" sz="2600" dirty="0"/>
              <a:t>[2] </a:t>
            </a:r>
            <a:endParaRPr lang="en-US" sz="2600" i="1" dirty="0"/>
          </a:p>
        </p:txBody>
      </p:sp>
      <p:pic>
        <p:nvPicPr>
          <p:cNvPr id="3074" name="Picture 2" descr="Image result for Architecture: Form, Space, and Order   poi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4572000" cy="1524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0600" y="6553200"/>
            <a:ext cx="4648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Campanile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San Marco in Piazza San Marco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Venice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71800" y="1524000"/>
            <a:ext cx="1752600" cy="3352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users.etown.edu/w/wunderjt/ITALY%202008/italy_pictures2008/IMG_00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147888"/>
            <a:ext cx="2971799" cy="417909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91200" y="633478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Venice 2008,2011,2014,2017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0"/>
    </mc:Choice>
    <mc:Fallback xmlns="">
      <p:transition spd="slow" advTm="3329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52400"/>
            <a:ext cx="51816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STEEL   </a:t>
            </a:r>
            <a:r>
              <a:rPr lang="en-US" sz="2000" b="1" dirty="0">
                <a:latin typeface="+mj-lt"/>
                <a:ea typeface="+mj-ea"/>
                <a:cs typeface="+mj-cs"/>
              </a:rPr>
              <a:t>vs. Wood   vs. Brick   vs. Concrete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8065F-5EEC-5649-B02C-240AD83F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9" y="1066800"/>
            <a:ext cx="8403083" cy="457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19BABF-718F-2B4C-BD81-C5B54D9BCF06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14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1"/>
    </mc:Choice>
    <mc:Fallback xmlns="">
      <p:transition spd="slow" advTm="25981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133E0-A348-8B4E-BF10-CDD0DA68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1198"/>
            <a:ext cx="6324600" cy="53215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A6C6CE-9C69-4449-8803-E183FAFBBDBA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9995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8"/>
    </mc:Choice>
    <mc:Fallback xmlns="">
      <p:transition spd="slow" advTm="42878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66800" y="12122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INTERIOR STRUCTURES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corresponding building heights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42556"/>
            <a:ext cx="792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http://sydney.edu.au/architecture/documents/publications/ASR/Structural%20Developments%20in%20Tall%20Buildings.pdf</a:t>
            </a:r>
            <a:r>
              <a:rPr lang="en-US" sz="800" dirty="0"/>
              <a:t>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92727"/>
            <a:ext cx="7162800" cy="586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2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8"/>
    </mc:Choice>
    <mc:Fallback xmlns="">
      <p:transition spd="slow" advTm="20468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914400" y="64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EXTERIOR STRUCTURES</a:t>
            </a:r>
            <a:r>
              <a:rPr lang="en-US" sz="2800" b="1" u="sng" dirty="0"/>
              <a:t> and corresponding building heights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42556"/>
            <a:ext cx="792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http://sydney.edu.au/architecture/documents/publications/ASR/Structural%20Developments%20in%20Tall%20Buildings.pdf</a:t>
            </a:r>
            <a:r>
              <a:rPr lang="en-US" sz="800" dirty="0"/>
              <a:t>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6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5"/>
    </mc:Choice>
    <mc:Fallback xmlns="">
      <p:transition spd="slow" advTm="6515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6439" y="76200"/>
            <a:ext cx="5181600" cy="312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STUDS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COMMERCIAL CONSTRUCTION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INTERIOR PARTITIONS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And typically not “Load Bearing”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3FF7D-A25F-0347-AC4E-A5BB250D5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35"/>
    </mc:Choice>
    <mc:Fallback xmlns="">
      <p:transition spd="slow" advTm="73735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6439" y="76200"/>
            <a:ext cx="5181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STUDS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COMMERCIAL 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5E0BD-48D3-CC46-AD68-FB5BB5AA8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" y="-7706"/>
            <a:ext cx="50771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8658C1-8A19-EF47-A6AD-B9C488E3F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01" y="5774744"/>
            <a:ext cx="4028338" cy="4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4"/>
    </mc:Choice>
    <mc:Fallback xmlns="">
      <p:transition spd="slow" advTm="50924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99" y="6382778"/>
            <a:ext cx="376719" cy="4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60086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6439" y="76200"/>
            <a:ext cx="5181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STUDS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COMMERCIAL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51ED-BFF5-E04D-9FF7-7C140E3D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8000998" cy="46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"/>
    </mc:Choice>
    <mc:Fallback xmlns="">
      <p:transition spd="slow" advTm="6078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 txBox="1">
            <a:spLocks/>
          </p:cNvSpPr>
          <p:nvPr/>
        </p:nvSpPr>
        <p:spPr>
          <a:xfrm>
            <a:off x="914400" y="1676400"/>
            <a:ext cx="6553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Skyscrapers can be part of quality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URBAN DESIGN</a:t>
            </a:r>
          </a:p>
          <a:p>
            <a:pPr lvl="0" algn="ctr">
              <a:spcBef>
                <a:spcPct val="20000"/>
              </a:spcBef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where buildings compliment each other,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and their surroundings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3"/>
    </mc:Choice>
    <mc:Fallback xmlns="">
      <p:transition spd="slow" advTm="18383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0" name="Picture 6" descr="Image result for UT tower and capitol d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691"/>
            <a:ext cx="9144000" cy="5909310"/>
          </a:xfrm>
          <a:prstGeom prst="rect">
            <a:avLst/>
          </a:prstGeom>
          <a:noFill/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Austin Texas in early 1980’s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  - U Texas BS Architectural Engineering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             with many classes on the upper floors of high-rises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  -  Then worked for Developers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https://nexstarnetwork.com/what-we-do/events/super-meeting/san-diego-skyline/</a:t>
            </a:r>
            <a:r>
              <a:rPr lang="en-US" sz="8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4"/>
              </a:rPr>
              <a:t>https://www.pinterest.com/pin/186195765819905266/</a:t>
            </a:r>
            <a:r>
              <a:rPr lang="en-US" sz="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6"/>
    </mc:Choice>
    <mc:Fallback xmlns="">
      <p:transition spd="slow" advTm="23786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 txBox="1">
            <a:spLocks/>
          </p:cNvSpPr>
          <p:nvPr/>
        </p:nvSpPr>
        <p:spPr>
          <a:xfrm>
            <a:off x="304800" y="6858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Recent Austin skyline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  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https://nexstarnetwork.com/what-we-do/events/super-meeting/san-diego-skyline/</a:t>
            </a:r>
            <a:r>
              <a:rPr lang="en-US" sz="8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https://www.pinterest.com/pin/186195765819905266/</a:t>
            </a:r>
            <a:r>
              <a:rPr lang="en-US" sz="800" dirty="0"/>
              <a:t> </a:t>
            </a:r>
          </a:p>
        </p:txBody>
      </p:sp>
      <p:pic>
        <p:nvPicPr>
          <p:cNvPr id="149506" name="Picture 2" descr="Image result for Recent Austin sky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399"/>
            <a:ext cx="9144000" cy="36576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425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8686800" cy="114299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sz="3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66800" y="3429000"/>
            <a:ext cx="4648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Campanile </a:t>
            </a:r>
            <a:r>
              <a:rPr lang="en-US" sz="1600" b="1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di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San Marco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 descr="http://users.etown.edu/w/wunderjt/ITALY%202008/italy_pictures2008/IMG_00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5715000"/>
            <a:ext cx="812800" cy="1143000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"/>
            <a:ext cx="2819400" cy="38099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1600" b="1" dirty="0">
                <a:solidFill>
                  <a:schemeClr val="bg1"/>
                </a:solidFill>
              </a:rPr>
              <a:t>POINT off-center -- &gt;Visual Tension  </a:t>
            </a:r>
          </a:p>
        </p:txBody>
      </p:sp>
      <p:pic>
        <p:nvPicPr>
          <p:cNvPr id="12" name="Picture 2" descr="Image result for Architecture: Form, Space, and Order   poin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4614"/>
            <a:ext cx="609600" cy="7033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38800" y="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Venice 2008,2011,2014,2017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"/>
    </mc:Choice>
    <mc:Fallback xmlns="">
      <p:transition spd="slow" advTm="8582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an diego sky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083"/>
            <a:ext cx="9144000" cy="6084918"/>
          </a:xfrm>
          <a:prstGeom prst="rect">
            <a:avLst/>
          </a:prstGeom>
          <a:noFill/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San Diego 1980’s: Office in hi-rise working for developers (in addition to office in La Jolla), then worked for Planning Commission while in 2</a:t>
            </a:r>
            <a:r>
              <a:rPr lang="en-US" sz="1900" baseline="30000" dirty="0">
                <a:solidFill>
                  <a:schemeClr val="bg1">
                    <a:lumMod val="95000"/>
                  </a:schemeClr>
                </a:solidFill>
              </a:rPr>
              <a:t>nd</a:t>
            </a: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 degree UCSD program in Urban Design</a:t>
            </a:r>
            <a:endParaRPr kumimoji="0" lang="en-US" sz="19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https://nexstarnetwork.com/what-we-do/events/super-meeting/san-diego-skyline/</a:t>
            </a:r>
            <a:r>
              <a:rPr lang="en-US" sz="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7"/>
    </mc:Choice>
    <mc:Fallback xmlns="">
      <p:transition spd="slow" advTm="17387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 txBox="1">
            <a:spLocks/>
          </p:cNvSpPr>
          <p:nvPr/>
        </p:nvSpPr>
        <p:spPr>
          <a:xfrm>
            <a:off x="152400" y="228600"/>
            <a:ext cx="89916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San Francisco in late 1980’s …. Frequent meetings in downtown San Francisco skyscraper , and lived in the city, while working for an A&amp;E firm, and starting grad school in Physics (to lead to M.Eng and PhD in Hi-Tech, then IBM Research, Purdue Professor, Elizabethtown Professor)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https://nexstarnetwork.com/what-we-do/events/super-meeting/san-diego-skyline/</a:t>
            </a:r>
            <a:r>
              <a:rPr lang="en-US" sz="800" dirty="0"/>
              <a:t> </a:t>
            </a:r>
          </a:p>
        </p:txBody>
      </p:sp>
      <p:sp>
        <p:nvSpPr>
          <p:cNvPr id="155650" name="AutoShape 2" descr="Image result for san francisco skyline"/>
          <p:cNvSpPr>
            <a:spLocks noChangeAspect="1" noChangeArrowheads="1"/>
          </p:cNvSpPr>
          <p:nvPr/>
        </p:nvSpPr>
        <p:spPr bwMode="auto">
          <a:xfrm>
            <a:off x="155575" y="-1935163"/>
            <a:ext cx="10953750" cy="403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652" name="AutoShape 4" descr="Image result for san francisco skyline"/>
          <p:cNvSpPr>
            <a:spLocks noChangeAspect="1" noChangeArrowheads="1"/>
          </p:cNvSpPr>
          <p:nvPr/>
        </p:nvSpPr>
        <p:spPr bwMode="auto">
          <a:xfrm>
            <a:off x="155575" y="-1935163"/>
            <a:ext cx="10953750" cy="403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654" name="AutoShape 6" descr="San Francisco, California"/>
          <p:cNvSpPr>
            <a:spLocks noChangeAspect="1" noChangeArrowheads="1"/>
          </p:cNvSpPr>
          <p:nvPr/>
        </p:nvSpPr>
        <p:spPr bwMode="auto">
          <a:xfrm>
            <a:off x="155575" y="-3840163"/>
            <a:ext cx="21717000" cy="8001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37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9"/>
    </mc:Choice>
    <mc:Fallback xmlns="">
      <p:transition spd="slow" advTm="1763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users.etown.edu/w/wunderjt/ITALY%202008/italy_pictures2008/IMG_00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"/>
    </mc:Choice>
    <mc:Fallback xmlns="">
      <p:transition spd="slow" advTm="64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1" name="Picture 1" descr="IMG_17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00"/>
            <a:ext cx="9144000" cy="6860900"/>
          </a:xfrm>
          <a:prstGeom prst="rect">
            <a:avLst/>
          </a:prstGeom>
          <a:noFill/>
        </p:spPr>
      </p:pic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403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Venice 2008,2011,2014,2017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4"/>
    </mc:Choice>
    <mc:Fallback xmlns="">
      <p:transition spd="slow" advTm="253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315200" cy="473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i3.ebkimg.com/previews/001/001771/001771578/001771578-hq-168-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408" y="6019800"/>
            <a:ext cx="556591" cy="838200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304800"/>
            <a:ext cx="8153400" cy="1066799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dirty="0"/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i="1" dirty="0"/>
              <a:t>“A vertical line can express a state of equilibrium with gravity, and symbolize the human condition” </a:t>
            </a:r>
            <a:r>
              <a:rPr lang="en-US" sz="3200" dirty="0"/>
              <a:t>[2] 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2"/>
    </mc:Choice>
    <mc:Fallback xmlns="">
      <p:transition spd="slow" advTm="134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248400" cy="505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i3.ebkimg.com/previews/001/001771/001771578/001771578-hq-168-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408" y="6019800"/>
            <a:ext cx="556591" cy="8382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"/>
            <a:ext cx="8839200" cy="106679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dirty="0"/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2200" i="1" dirty="0"/>
              <a:t>                               “vertical equilibrium …the human condition”</a:t>
            </a:r>
            <a:r>
              <a:rPr lang="en-US" sz="2400" i="1" dirty="0"/>
              <a:t> [2] </a:t>
            </a:r>
            <a:endParaRPr kumimoji="0" lang="en-US" sz="22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"/>
    </mc:Choice>
    <mc:Fallback xmlns="">
      <p:transition spd="slow" advTm="405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 descr="IMG_22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8559" cy="6858000"/>
          </a:xfrm>
          <a:prstGeom prst="rect">
            <a:avLst/>
          </a:prstGeom>
          <a:noFill/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457200" y="6743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Venice  2008,2011,2014,2017</a:t>
            </a:r>
          </a:p>
        </p:txBody>
      </p:sp>
      <p:pic>
        <p:nvPicPr>
          <p:cNvPr id="11" name="Picture 5" descr="IMG_20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3581400" cy="27033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6"/>
    </mc:Choice>
    <mc:Fallback xmlns="">
      <p:transition spd="slow" advTm="1048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8001000" cy="39624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400" dirty="0">
                <a:solidFill>
                  <a:srgbClr val="FF0000"/>
                </a:solidFill>
              </a:rPr>
              <a:t>Prior to 1800’s</a:t>
            </a:r>
            <a:r>
              <a:rPr lang="en-US" sz="2400" dirty="0"/>
              <a:t>, most buildings not very tall, and mostly made of wood, or unreinforced masonry or concrete</a:t>
            </a:r>
          </a:p>
          <a:p>
            <a:pPr lvl="0"/>
            <a:endParaRPr lang="en-US" sz="2000" dirty="0"/>
          </a:p>
          <a:p>
            <a:pPr lvl="2">
              <a:buNone/>
            </a:pPr>
            <a:endParaRPr lang="en-US" sz="20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"/>
    </mc:Choice>
    <mc:Fallback xmlns="">
      <p:transition spd="slow" advTm="927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35814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/>
              <a:t>UNREINFORCED CONCRETE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Concrete is a “concretion” of a  mix of </a:t>
            </a:r>
            <a:r>
              <a:rPr lang="en-US" sz="2000" b="1" dirty="0"/>
              <a:t>AGGREGATE</a:t>
            </a:r>
            <a:r>
              <a:rPr lang="en-US" sz="2000" dirty="0"/>
              <a:t> (rocks) and a cementations binding material (</a:t>
            </a:r>
            <a:r>
              <a:rPr lang="en-US" sz="2000" b="1" dirty="0"/>
              <a:t>CEMENT</a:t>
            </a:r>
            <a:r>
              <a:rPr lang="en-US" sz="2000" dirty="0"/>
              <a:t>)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- Romans used it extensively from 300BC to 475AD  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pic>
        <p:nvPicPr>
          <p:cNvPr id="65540" name="Picture 4" descr="http://www.history.com/news/wp-content/uploads/2013/06/romanconcre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31636"/>
            <a:ext cx="3886200" cy="25824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00600" y="2971800"/>
            <a:ext cx="411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hlinkClick r:id="rId3"/>
              </a:rPr>
              <a:t>http://thumbs.media.smithsonianmag.com//filer/Roman-cement-</a:t>
            </a:r>
            <a:endParaRPr lang="en-US" sz="800" dirty="0"/>
          </a:p>
        </p:txBody>
      </p:sp>
      <p:pic>
        <p:nvPicPr>
          <p:cNvPr id="65542" name="Picture 6" descr="http://upload.wikimedia.org/wikipedia/commons/5/51/Rome-Pantheon-Interieur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276599"/>
            <a:ext cx="4267200" cy="320125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0" y="6477000"/>
            <a:ext cx="441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5"/>
              </a:rPr>
              <a:t>http://upload.wikimedia.org/wikipedia/commons/5/51/Rome-Pantheon-Interieur1.jpg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76600" y="0"/>
            <a:ext cx="5867400" cy="4572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UNREINFORCED CONCRETE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4"/>
    </mc:Choice>
    <mc:Fallback xmlns="">
      <p:transition spd="slow" advTm="369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38100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Primary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839200" cy="6172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1]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Fazio, Michael and Moffett, Marian. </a:t>
            </a:r>
            <a:r>
              <a:rPr lang="en-US" sz="6400" b="1" i="1" dirty="0">
                <a:latin typeface="Times New Roman" pitchFamily="18" charset="0"/>
                <a:cs typeface="Times New Roman" pitchFamily="18" charset="0"/>
              </a:rPr>
              <a:t>Buildings Across Time.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Lawrence</a:t>
            </a:r>
          </a:p>
          <a:p>
            <a:pPr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Wodehouse, 4</a:t>
            </a:r>
            <a:r>
              <a:rPr lang="en-US" sz="6400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Edition,</a:t>
            </a:r>
            <a:r>
              <a:rPr lang="en-US" sz="6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McGraw Hill, 2013. </a:t>
            </a:r>
          </a:p>
          <a:p>
            <a:pPr>
              <a:buNone/>
            </a:pPr>
            <a:r>
              <a:rPr lang="en-US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[2] Ching, Francis D.K. </a:t>
            </a:r>
            <a:r>
              <a:rPr lang="en-US" sz="6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Architecture: Form,  Space, and Order. </a:t>
            </a:r>
            <a:r>
              <a:rPr lang="en-US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ed.</a:t>
            </a:r>
          </a:p>
          <a:p>
            <a:pPr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Wiley, 2014.</a:t>
            </a:r>
          </a:p>
          <a:p>
            <a:pPr>
              <a:buNone/>
            </a:pPr>
            <a:r>
              <a:rPr lang="en-US" sz="6400" dirty="0">
                <a:latin typeface="Times New Roman" panose="02020603050405020304" pitchFamily="18" charset="0"/>
                <a:cs typeface="Times New Roman" pitchFamily="18" charset="0"/>
              </a:rPr>
              <a:t>[3] Allan, Edward and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Iana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Joseph, </a:t>
            </a:r>
            <a:r>
              <a:rPr lang="en-US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Building Construction: Materials and Methods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Wiley; 7thedition (October 15, 2019).</a:t>
            </a:r>
            <a:endParaRPr lang="en-US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6400" dirty="0">
                <a:latin typeface="Times New Roman" panose="02020603050405020304" pitchFamily="18" charset="0"/>
                <a:cs typeface="Times New Roman" pitchFamily="18" charset="0"/>
              </a:rPr>
              <a:t>[4] AISC, Steel Construction Manual, 15</a:t>
            </a:r>
            <a:r>
              <a:rPr lang="en-US" sz="6400" baseline="30000" dirty="0">
                <a:latin typeface="Times New Roman" panose="02020603050405020304" pitchFamily="18" charset="0"/>
                <a:cs typeface="Times New Roman" pitchFamily="18" charset="0"/>
              </a:rPr>
              <a:t>th</a:t>
            </a:r>
            <a:r>
              <a:rPr lang="en-US" sz="6400" dirty="0">
                <a:latin typeface="Times New Roman" panose="02020603050405020304" pitchFamily="18" charset="0"/>
                <a:cs typeface="Times New Roman" pitchFamily="18" charset="0"/>
              </a:rPr>
              <a:t> Edition, 2017.</a:t>
            </a:r>
          </a:p>
          <a:p>
            <a:pPr>
              <a:buNone/>
            </a:pPr>
            <a:endParaRPr lang="en-US" sz="6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n-US" sz="8000" dirty="0">
              <a:latin typeface="Arial Narrow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8000" dirty="0">
                <a:latin typeface="Arial Narrow" pitchFamily="34" charset="0"/>
                <a:cs typeface="Times New Roman" pitchFamily="18" charset="0"/>
              </a:rPr>
              <a:t>Personal Architecture projects in Texas, California, and Pennsylvania</a:t>
            </a:r>
          </a:p>
          <a:p>
            <a:pPr lvl="1"/>
            <a:r>
              <a:rPr lang="en-US" sz="8000" dirty="0">
                <a:latin typeface="Arial Narrow" pitchFamily="34" charset="0"/>
                <a:cs typeface="Times New Roman" pitchFamily="18" charset="0"/>
              </a:rPr>
              <a:t>BS Architectural Engineering (</a:t>
            </a:r>
            <a:r>
              <a:rPr lang="en-US" sz="8000" dirty="0" err="1">
                <a:latin typeface="Arial Narrow" pitchFamily="34" charset="0"/>
                <a:cs typeface="Times New Roman" pitchFamily="18" charset="0"/>
              </a:rPr>
              <a:t>U.Texas</a:t>
            </a:r>
            <a:r>
              <a:rPr lang="en-US" sz="8000" dirty="0">
                <a:latin typeface="Arial Narrow" pitchFamily="34" charset="0"/>
                <a:cs typeface="Times New Roman" pitchFamily="18" charset="0"/>
              </a:rPr>
              <a:t> 84)</a:t>
            </a:r>
          </a:p>
          <a:p>
            <a:pPr lvl="1"/>
            <a:r>
              <a:rPr lang="en-US" sz="8000" dirty="0">
                <a:latin typeface="Arial Narrow" pitchFamily="34" charset="0"/>
                <a:cs typeface="Times New Roman" pitchFamily="18" charset="0"/>
              </a:rPr>
              <a:t>1-1/2 years of Urban Design (UCSD 1986-87)</a:t>
            </a:r>
          </a:p>
          <a:p>
            <a:pPr lvl="1"/>
            <a:r>
              <a:rPr lang="en-US" sz="8000" dirty="0">
                <a:latin typeface="Arial Narrow" pitchFamily="34" charset="0"/>
                <a:cs typeface="Times New Roman" pitchFamily="18" charset="0"/>
              </a:rPr>
              <a:t>Education and experience for past 40 years applicable towards licensing as both a Professional Engineer and a Registered Architect</a:t>
            </a:r>
          </a:p>
          <a:p>
            <a:r>
              <a:rPr lang="en-US" sz="8000" dirty="0">
                <a:latin typeface="Arial Narrow" pitchFamily="34" charset="0"/>
                <a:cs typeface="Times New Roman" pitchFamily="18" charset="0"/>
              </a:rPr>
              <a:t>Frequent international travel pictures of Architecture and Urban Design</a:t>
            </a: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i3.ebkimg.com/previews/001/001771/001771578/001771578-hq-168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1800" y="2438400"/>
            <a:ext cx="1948199" cy="2315110"/>
          </a:xfrm>
          <a:prstGeom prst="rect">
            <a:avLst/>
          </a:prstGeom>
          <a:noFill/>
        </p:spPr>
      </p:pic>
      <p:pic>
        <p:nvPicPr>
          <p:cNvPr id="14338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857" y="2438400"/>
            <a:ext cx="1828800" cy="2313617"/>
          </a:xfrm>
          <a:prstGeom prst="rect">
            <a:avLst/>
          </a:prstGeom>
          <a:noFill/>
        </p:spPr>
      </p:pic>
      <p:pic>
        <p:nvPicPr>
          <p:cNvPr id="6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E6F16241-5784-E248-A944-C9DFCD56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102" y="2438399"/>
            <a:ext cx="1834056" cy="23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F9890-B59C-E849-A503-086E9B7936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6"/>
          <a:stretch/>
        </p:blipFill>
        <p:spPr>
          <a:xfrm>
            <a:off x="7246261" y="2438399"/>
            <a:ext cx="1623346" cy="230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0"/>
    </mc:Choice>
    <mc:Fallback xmlns="">
      <p:transition spd="slow" advTm="241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4953000"/>
          </a:xfrm>
        </p:spPr>
        <p:txBody>
          <a:bodyPr>
            <a:normAutofit/>
          </a:bodyPr>
          <a:lstStyle/>
          <a:p>
            <a:pPr lvl="2">
              <a:buNone/>
            </a:pPr>
            <a:r>
              <a:rPr lang="en-US" b="1" u="sng" dirty="0">
                <a:solidFill>
                  <a:srgbClr val="FF0000"/>
                </a:solidFill>
              </a:rPr>
              <a:t>Early 1800’s </a:t>
            </a:r>
            <a:r>
              <a:rPr lang="en-US" b="1" u="sng" dirty="0"/>
              <a:t>in the U.S.</a:t>
            </a:r>
            <a:endParaRPr lang="en-US" dirty="0"/>
          </a:p>
          <a:p>
            <a:pPr lvl="2">
              <a:buNone/>
            </a:pPr>
            <a:r>
              <a:rPr lang="en-US" dirty="0"/>
              <a:t> First cast-iron frames and building fronts</a:t>
            </a:r>
          </a:p>
          <a:p>
            <a:pPr lvl="2">
              <a:buNone/>
            </a:pPr>
            <a:r>
              <a:rPr lang="en-US" dirty="0"/>
              <a:t>       (often painted to look like stone or other materials)</a:t>
            </a:r>
          </a:p>
          <a:p>
            <a:pPr lvl="2">
              <a:buNone/>
            </a:pPr>
            <a:endParaRPr lang="en-US" dirty="0"/>
          </a:p>
          <a:p>
            <a:pPr lvl="2">
              <a:buNone/>
            </a:pPr>
            <a:r>
              <a:rPr lang="en-US" b="1" u="sng" dirty="0">
                <a:solidFill>
                  <a:srgbClr val="FF0000"/>
                </a:solidFill>
              </a:rPr>
              <a:t>1865+</a:t>
            </a:r>
            <a:r>
              <a:rPr lang="en-US" b="1" u="sng" dirty="0"/>
              <a:t> in the U.S.</a:t>
            </a:r>
            <a:r>
              <a:rPr lang="en-US" dirty="0"/>
              <a:t> </a:t>
            </a:r>
          </a:p>
          <a:p>
            <a:pPr lvl="2">
              <a:buNone/>
            </a:pPr>
            <a:r>
              <a:rPr lang="en-US" dirty="0"/>
              <a:t>  Industrial revolution – mass production</a:t>
            </a:r>
          </a:p>
          <a:p>
            <a:pPr lvl="2">
              <a:buNone/>
            </a:pPr>
            <a:r>
              <a:rPr lang="en-US" dirty="0"/>
              <a:t>  Tall buildings a result of rising urban real estate values, and desire of businesses to remain in center of activity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14"/>
    </mc:Choice>
    <mc:Fallback xmlns="">
      <p:transition spd="slow" advTm="4241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7772400" cy="59436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Cast IRON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Alloy of iron, carbon, and silicon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cast in a mold; and is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Hard, Brittle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Nonmalleable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Wrought  IRON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form of iron;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Tough, Malleable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relatively soft, contains usually less than 0.1 percent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1 or 2 percent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slag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(stony waste matter separated from metals during the smelting or refining of ore)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Commercial iron with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varying degrees of carbon content yields different strengths for structural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steel building skeletons. Also more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malleability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 cast iron… i.e.,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less brittle (more ”Ductile”)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Structural engineers want to specify for both strength and ductility.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60960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>
                <a:hlinkClick r:id="rId2"/>
              </a:rPr>
              <a:t>http://www.merriam-webster.com/dictionary</a:t>
            </a:r>
            <a:r>
              <a:rPr lang="en-US" sz="2000" dirty="0">
                <a:hlinkClick r:id="rId2"/>
              </a:rPr>
              <a:t>/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05800" y="0"/>
            <a:ext cx="838200" cy="381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STEEL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07"/>
    </mc:Choice>
    <mc:Fallback xmlns="">
      <p:transition spd="slow" advTm="5990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age.slidesharecdn.com/structural-steel-8768/95/structural-steel-6-728.jpg?cb=1173466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876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</a:t>
            </a:r>
            <a:r>
              <a:rPr lang="en-US" sz="1400" dirty="0">
                <a:hlinkClick r:id="rId3"/>
              </a:rPr>
              <a:t>http://image.slidesharecdn.com/structural-steel-8768/95/structural-steel-6-728.jpg?cb=1173466999</a:t>
            </a:r>
            <a:r>
              <a:rPr lang="en-US" sz="1400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05800" y="0"/>
            <a:ext cx="838200" cy="381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STEEL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5"/>
    </mc:Choice>
    <mc:Fallback xmlns="">
      <p:transition spd="slow" advTm="141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www.fema.gov/sites/default/files/orig/plan/prevent/earthquake/fema74/images/chapter6_4_10/fig1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79" y="1206132"/>
            <a:ext cx="4301139" cy="554414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11" y="685024"/>
            <a:ext cx="44196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Modern </a:t>
            </a:r>
            <a:r>
              <a:rPr lang="en-US" sz="2000" b="1" dirty="0"/>
              <a:t>Hydraulic</a:t>
            </a:r>
            <a:r>
              <a:rPr lang="en-US" sz="2000" dirty="0"/>
              <a:t> </a:t>
            </a:r>
            <a:r>
              <a:rPr lang="en-US" sz="2000" b="1" dirty="0"/>
              <a:t>elevators</a:t>
            </a:r>
            <a:r>
              <a:rPr lang="en-US" sz="2000" dirty="0"/>
              <a:t> for shorter buildings:</a:t>
            </a:r>
          </a:p>
          <a:p>
            <a:pPr>
              <a:buNone/>
            </a:pPr>
            <a:r>
              <a:rPr lang="en-US" sz="2000" dirty="0"/>
              <a:t>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98" y="6655966"/>
            <a:ext cx="4983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http://www.fema.gov/sites/default/files/orig/plan/prevent/earthquake/fema74/images/chapter6_4_10/fig1_1.jpg</a:t>
            </a:r>
            <a:r>
              <a:rPr lang="en-US" sz="800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65223" y="527574"/>
            <a:ext cx="4078777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/>
              <a:t>Modern High-speed </a:t>
            </a:r>
            <a:r>
              <a:rPr lang="en-US" sz="2000" b="1" dirty="0"/>
              <a:t>electric motors elevators for tall buildings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http://www.featurepics.com/FI/Thumb300/20070505/Highrise-Construction-306455.jpg</a:t>
            </a:r>
            <a:r>
              <a:rPr lang="en-US" sz="800" dirty="0"/>
              <a:t> </a:t>
            </a:r>
          </a:p>
        </p:txBody>
      </p:sp>
      <p:pic>
        <p:nvPicPr>
          <p:cNvPr id="41986" name="Picture 2" descr="http://www.srl.gatech.edu/education/ME6105/Projects/Sp08/YZZY/elevato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491" y="1650180"/>
            <a:ext cx="3817013" cy="489466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58000" y="0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ELEVATOR’s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7E745F-85D0-6F43-89C6-ECA44E1FA1B9}"/>
              </a:ext>
            </a:extLst>
          </p:cNvPr>
          <p:cNvSpPr txBox="1"/>
          <p:nvPr/>
        </p:nvSpPr>
        <p:spPr>
          <a:xfrm>
            <a:off x="1828800" y="190500"/>
            <a:ext cx="457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ELEVATOR helped facilitate taller buildings</a:t>
            </a:r>
          </a:p>
        </p:txBody>
      </p:sp>
    </p:spTree>
    <p:extLst>
      <p:ext uri="{BB962C8B-B14F-4D97-AF65-F5344CB8AC3E}">
        <p14:creationId xmlns:p14="http://schemas.microsoft.com/office/powerpoint/2010/main" val="24430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2"/>
    </mc:Choice>
    <mc:Fallback xmlns="">
      <p:transition spd="slow" advTm="2445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static.ddmcdn.com/gif/runaway-elevator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828417"/>
            <a:ext cx="6553200" cy="50295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" y="-114300"/>
            <a:ext cx="8534400" cy="762000"/>
          </a:xfrm>
        </p:spPr>
        <p:txBody>
          <a:bodyPr>
            <a:normAutofit/>
          </a:bodyPr>
          <a:lstStyle/>
          <a:p>
            <a:r>
              <a:rPr lang="en-US" b="0" dirty="0"/>
              <a:t>Elevator </a:t>
            </a:r>
            <a:r>
              <a:rPr lang="en-US" dirty="0"/>
              <a:t>SAFETY-SYSTEMS </a:t>
            </a:r>
            <a:r>
              <a:rPr lang="en-US" b="0" dirty="0"/>
              <a:t>allowed even taller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91440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/>
              <a:t>Modern Braking</a:t>
            </a:r>
            <a:r>
              <a:rPr lang="en-US" sz="2000" dirty="0"/>
              <a:t> system stops elevator from free-fall if cable snaps or melts </a:t>
            </a:r>
            <a:endParaRPr lang="en-US" sz="2000" b="1" dirty="0"/>
          </a:p>
          <a:p>
            <a:pPr>
              <a:buNone/>
            </a:pPr>
            <a:r>
              <a:rPr lang="en-US" sz="2000" dirty="0"/>
              <a:t>Also, </a:t>
            </a:r>
            <a:r>
              <a:rPr lang="en-US" sz="2000" b="1" dirty="0"/>
              <a:t>buffers </a:t>
            </a:r>
            <a:r>
              <a:rPr lang="en-US" sz="2000" dirty="0"/>
              <a:t>at bottoms of shafts to dampen a falling elevator</a:t>
            </a:r>
          </a:p>
          <a:p>
            <a:pPr>
              <a:buNone/>
            </a:pPr>
            <a:r>
              <a:rPr lang="en-US" sz="2000" dirty="0"/>
              <a:t>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42556"/>
            <a:ext cx="45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http://static.ddmcdn.com/gif/runaway-elevator-2.gif</a:t>
            </a:r>
            <a:r>
              <a:rPr lang="en-US" sz="800" dirty="0"/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0" y="0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ELEVATOR’s Today</a:t>
            </a:r>
          </a:p>
        </p:txBody>
      </p:sp>
    </p:spTree>
    <p:extLst>
      <p:ext uri="{BB962C8B-B14F-4D97-AF65-F5344CB8AC3E}">
        <p14:creationId xmlns:p14="http://schemas.microsoft.com/office/powerpoint/2010/main" val="42452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1371600"/>
          </a:xfrm>
        </p:spPr>
        <p:txBody>
          <a:bodyPr>
            <a:normAutofit fontScale="90000"/>
          </a:bodyPr>
          <a:lstStyle/>
          <a:p>
            <a:pPr lvl="0"/>
            <a:r>
              <a:rPr lang="en-US" sz="1600" b="0" dirty="0">
                <a:latin typeface="Arial" pitchFamily="34" charset="0"/>
                <a:cs typeface="Arial" pitchFamily="34" charset="0"/>
              </a:rPr>
              <a:t>William Le Baron Jenny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Home Insurance Building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Chicago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1883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sz="1600" b="0" dirty="0">
                <a:latin typeface="Arial" pitchFamily="34" charset="0"/>
                <a:cs typeface="Arial" pitchFamily="34" charset="0"/>
              </a:rPr>
              <a:t>Demolished 1931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38862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First </a:t>
            </a:r>
            <a:r>
              <a:rPr lang="en-US" sz="2000" i="1" dirty="0"/>
              <a:t>“Steel Skeleton”</a:t>
            </a:r>
          </a:p>
          <a:p>
            <a:r>
              <a:rPr lang="en-US" sz="2000" dirty="0"/>
              <a:t> – but also much cast iron, and the first floor had masonry load-bearing walls [1]</a:t>
            </a:r>
          </a:p>
          <a:p>
            <a:endParaRPr lang="en-US" sz="2000" i="1" dirty="0"/>
          </a:p>
          <a:p>
            <a:r>
              <a:rPr lang="en-US" sz="2000" dirty="0"/>
              <a:t>Also one of the first skyscrapers to use an elevator (hydraulic)</a:t>
            </a:r>
          </a:p>
        </p:txBody>
      </p:sp>
      <p:pic>
        <p:nvPicPr>
          <p:cNvPr id="40964" name="Picture 4" descr="Home Insurance Buil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3761875" cy="57816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91000" y="6642556"/>
            <a:ext cx="495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https://en.wikipedia.org/wiki/Home_Insurance_Building#/media/File:Home_Insurance_Building.JPG</a:t>
            </a:r>
            <a:r>
              <a:rPr lang="en-US" sz="800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86600" y="0"/>
            <a:ext cx="20574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1883 STEEL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and an elevator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48529"/>
            <a:ext cx="1219199" cy="16094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2"/>
    </mc:Choice>
    <mc:Fallback xmlns="">
      <p:transition spd="slow" advTm="2666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13113" cy="1371600"/>
          </a:xfrm>
        </p:spPr>
        <p:txBody>
          <a:bodyPr>
            <a:normAutofit/>
          </a:bodyPr>
          <a:lstStyle/>
          <a:p>
            <a:pPr lvl="0"/>
            <a:r>
              <a:rPr lang="en-US" sz="1400" b="0" dirty="0">
                <a:latin typeface="Arial" pitchFamily="34" charset="0"/>
                <a:cs typeface="Arial" pitchFamily="34" charset="0"/>
              </a:rPr>
              <a:t>Burnham and Root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Rand McNally Building</a:t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Chicago </a:t>
            </a:r>
            <a:r>
              <a:rPr lang="en-US" sz="1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1889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cs typeface="Arial" pitchFamily="34" charset="0"/>
              </a:rPr>
              <a:t>Demolished 1911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33400"/>
            <a:ext cx="5791200" cy="4678363"/>
          </a:xfrm>
        </p:spPr>
        <p:txBody>
          <a:bodyPr/>
          <a:lstStyle/>
          <a:p>
            <a:r>
              <a:rPr lang="en-US" sz="2000" dirty="0"/>
              <a:t>First to use Structural Steel for entire frame [1]</a:t>
            </a:r>
          </a:p>
          <a:p>
            <a:endParaRPr lang="en-US" dirty="0"/>
          </a:p>
        </p:txBody>
      </p:sp>
      <p:pic>
        <p:nvPicPr>
          <p:cNvPr id="20482" name="Picture 2" descr="http://upload.wikimedia.org/wikipedia/commons/3/37/Rand_McNally_Building_1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3187"/>
            <a:ext cx="8382000" cy="55648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6629400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http://www.appstate.edu/~riedme/burnham&amp;root/gallery.html</a:t>
            </a:r>
            <a:r>
              <a:rPr lang="en-US" sz="800" dirty="0"/>
              <a:t> </a:t>
            </a:r>
          </a:p>
        </p:txBody>
      </p:sp>
      <p:pic>
        <p:nvPicPr>
          <p:cNvPr id="6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05800" y="0"/>
            <a:ext cx="8382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1"/>
    </mc:Choice>
    <mc:Fallback xmlns="">
      <p:transition spd="slow" advTm="1216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42564" y="914400"/>
            <a:ext cx="3439980" cy="5181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"/>
            <a:ext cx="8305800" cy="57912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latin typeface="Arial Narrow" pitchFamily="34" charset="0"/>
              </a:rPr>
              <a:t>Louis Sullivan, The Father of Skyscrapers</a:t>
            </a:r>
            <a:endParaRPr lang="en-US" sz="3200" dirty="0">
              <a:latin typeface="Arial Narrow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2000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400" b="1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/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6019800"/>
            <a:ext cx="2514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</a:p>
          <a:p>
            <a:pPr algn="ctr"/>
            <a:r>
              <a:rPr lang="en-US" sz="2800" dirty="0">
                <a:latin typeface="Arial Narrow" pitchFamily="34" charset="0"/>
              </a:rPr>
              <a:t>1856-1924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3"/>
    </mc:Choice>
    <mc:Fallback xmlns="">
      <p:transition spd="slow" advTm="1732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01974" y="2667000"/>
            <a:ext cx="2545089" cy="383363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85800"/>
            <a:ext cx="8077200" cy="2133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 Narrow" pitchFamily="34" charset="0"/>
              </a:rPr>
              <a:t>At age 21, </a:t>
            </a:r>
            <a:r>
              <a:rPr lang="en-US" sz="2000" b="1" dirty="0">
                <a:latin typeface="Arial Narrow" pitchFamily="34" charset="0"/>
              </a:rPr>
              <a:t>Frank Lloyd Wright </a:t>
            </a:r>
            <a:r>
              <a:rPr lang="en-US" sz="2000" dirty="0">
                <a:latin typeface="Arial Narrow" pitchFamily="34" charset="0"/>
              </a:rPr>
              <a:t>approached the most famous architect in Chicago, </a:t>
            </a:r>
            <a:r>
              <a:rPr lang="en-US" sz="2000" b="1" dirty="0">
                <a:latin typeface="Arial Narrow" pitchFamily="34" charset="0"/>
              </a:rPr>
              <a:t>Louis Sullivan</a:t>
            </a:r>
            <a:endParaRPr lang="en-US" sz="2000" dirty="0">
              <a:latin typeface="Arial Narrow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2000" dirty="0">
              <a:latin typeface="Arial Narrow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Arial Narrow" pitchFamily="34" charset="0"/>
              </a:rPr>
              <a:t>“I was accepted by Mr. Sullivan and went to work for </a:t>
            </a:r>
            <a:r>
              <a:rPr lang="en-US" sz="2000" b="1" i="1" dirty="0">
                <a:latin typeface="Arial Narrow" pitchFamily="34" charset="0"/>
              </a:rPr>
              <a:t>Adler and Sullivan</a:t>
            </a:r>
            <a:r>
              <a:rPr lang="en-US" sz="2000" i="1" dirty="0">
                <a:latin typeface="Arial Narrow" pitchFamily="34" charset="0"/>
              </a:rPr>
              <a:t>, then the only moderns in architecture, and with whom, for that reason, I wanted to work.”</a:t>
            </a:r>
          </a:p>
          <a:p>
            <a:pPr marL="457200" indent="-457200">
              <a:buNone/>
            </a:pPr>
            <a:endParaRPr lang="en-US" sz="400" b="1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/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200" y="6096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arrow" pitchFamily="34" charset="0"/>
              </a:rPr>
              <a:t>Frank Lloyd Wright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46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05800" y="0"/>
            <a:ext cx="8382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1888</a:t>
            </a:r>
          </a:p>
        </p:txBody>
      </p:sp>
      <p:pic>
        <p:nvPicPr>
          <p:cNvPr id="10" name="Picture 2" descr="Image result for pictures of frank lloyd wright at different ages">
            <a:extLst>
              <a:ext uri="{FF2B5EF4-FFF2-40B4-BE49-F238E27FC236}">
                <a16:creationId xmlns:a16="http://schemas.microsoft.com/office/drawing/2014/main" id="{591EEDF9-BDC5-1940-8315-20EBC3E8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33957" y="4198966"/>
            <a:ext cx="1666685" cy="1870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4"/>
    </mc:Choice>
    <mc:Fallback xmlns="">
      <p:transition spd="slow" advTm="3896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01974" y="2667000"/>
            <a:ext cx="2545089" cy="383363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246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4343400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Auditorium Building</a:t>
            </a:r>
          </a:p>
          <a:p>
            <a:pPr algn="ctr"/>
            <a:r>
              <a:rPr lang="en-US" dirty="0">
                <a:latin typeface="Arial Narrow" pitchFamily="34" charset="0"/>
              </a:rPr>
              <a:t>Chicago,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1889</a:t>
            </a:r>
            <a:r>
              <a:rPr lang="en-US" dirty="0">
                <a:latin typeface="Arial Narrow" pitchFamily="34" charset="0"/>
              </a:rPr>
              <a:t>, Adler and Sullivan</a:t>
            </a:r>
          </a:p>
        </p:txBody>
      </p:sp>
      <p:pic>
        <p:nvPicPr>
          <p:cNvPr id="7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pic>
        <p:nvPicPr>
          <p:cNvPr id="92162" name="Picture 2" descr="Image result for Auditorium Building Chicago, 18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887" y="551104"/>
            <a:ext cx="6248400" cy="37629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038600" y="4114800"/>
            <a:ext cx="2514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https://www.pinterest.com/pin/258745941065090364/</a:t>
            </a:r>
            <a:r>
              <a:rPr lang="en-US" sz="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7"/>
    </mc:Choice>
    <mc:Fallback xmlns="">
      <p:transition spd="slow" advTm="99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"/>
            <a:ext cx="8305800" cy="990599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b="1" dirty="0"/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7400" dirty="0"/>
              <a:t>A skyscraper is a Tower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sz="7400" dirty="0"/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7400" dirty="0"/>
              <a:t>During Feudal times (e.g. Europe or Japan), towers protected cities and castles, and demonstrated status of feudal Lords and Kings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Image result for medieval tower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2327"/>
            <a:ext cx="9144001" cy="51456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62400" y="64886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ESTONIA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https://www.videoblocks.com/video/medieval-towers---part-of-city-wall-tallinn-estonia-nhxkbvipg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3"/>
    </mc:Choice>
    <mc:Fallback xmlns="">
      <p:transition spd="slow" advTm="1304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95400"/>
            <a:ext cx="3352800" cy="1003300"/>
          </a:xfrm>
        </p:spPr>
        <p:txBody>
          <a:bodyPr>
            <a:noAutofit/>
          </a:bodyPr>
          <a:lstStyle/>
          <a:p>
            <a:r>
              <a:rPr lang="en-US" sz="2000" b="1" u="sng" dirty="0"/>
              <a:t>Frank Lloyd Wright</a:t>
            </a:r>
            <a:r>
              <a:rPr lang="en-US" sz="2000" u="sng" dirty="0"/>
              <a:t> </a:t>
            </a:r>
          </a:p>
          <a:p>
            <a:r>
              <a:rPr lang="en-US" sz="2000" i="1" dirty="0"/>
              <a:t>(</a:t>
            </a:r>
            <a:r>
              <a:rPr lang="en-US" sz="2000" b="1" i="1" dirty="0"/>
              <a:t>a protégée of Louis Sullivan </a:t>
            </a:r>
            <a:r>
              <a:rPr lang="en-US" sz="2000" i="1" dirty="0"/>
              <a:t>) </a:t>
            </a:r>
            <a:r>
              <a:rPr lang="en-US" sz="2000" dirty="0"/>
              <a:t>called this building:</a:t>
            </a:r>
          </a:p>
          <a:p>
            <a:r>
              <a:rPr lang="en-US" sz="2000" b="1" dirty="0"/>
              <a:t> </a:t>
            </a:r>
            <a:r>
              <a:rPr lang="en-US" sz="2000" b="1" i="1" dirty="0"/>
              <a:t>"the very first human expression of a tall steel office-building as Architecture”</a:t>
            </a:r>
          </a:p>
          <a:p>
            <a:endParaRPr lang="en-US" sz="800" b="1" i="1" dirty="0"/>
          </a:p>
          <a:p>
            <a:r>
              <a:rPr lang="en-US" sz="2000" dirty="0"/>
              <a:t>Building has a base, a middle section, and a top -- like a classical column [1]</a:t>
            </a:r>
          </a:p>
        </p:txBody>
      </p:sp>
      <p:pic>
        <p:nvPicPr>
          <p:cNvPr id="19458" name="Picture 2" descr="File:Wainwright building st louis US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003" y="0"/>
            <a:ext cx="587799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29400" y="6642556"/>
            <a:ext cx="2514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http://en.wikipedia.org/wiki/Wainwright_Building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3465513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Dankmar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Adler and 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Louis Sullivan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Wainwright  Building</a:t>
            </a: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St. Louis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1890</a:t>
            </a:r>
          </a:p>
        </p:txBody>
      </p:sp>
      <p:pic>
        <p:nvPicPr>
          <p:cNvPr id="9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pic>
        <p:nvPicPr>
          <p:cNvPr id="8" name="Picture 2" descr="Image result for louis sullivan">
            <a:extLst>
              <a:ext uri="{FF2B5EF4-FFF2-40B4-BE49-F238E27FC236}">
                <a16:creationId xmlns:a16="http://schemas.microsoft.com/office/drawing/2014/main" id="{21F10F67-250D-944B-AE97-D44BC09B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600200" y="4858748"/>
            <a:ext cx="1150636" cy="1733188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05BECF-6154-9C48-9CA1-CB3FF1F12851}"/>
              </a:ext>
            </a:extLst>
          </p:cNvPr>
          <p:cNvSpPr/>
          <p:nvPr/>
        </p:nvSpPr>
        <p:spPr>
          <a:xfrm>
            <a:off x="838200" y="6565612"/>
            <a:ext cx="2836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6"/>
    </mc:Choice>
    <mc:Fallback xmlns="">
      <p:transition spd="slow" advTm="4860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classconnection.s3.amazonaws.com/205/flashcards/385205/png/chateau_blois_paint131974708745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4800600" cy="5410200"/>
          </a:xfrm>
        </p:spPr>
        <p:txBody>
          <a:bodyPr>
            <a:noAutofit/>
          </a:bodyPr>
          <a:lstStyle/>
          <a:p>
            <a:r>
              <a:rPr lang="en-US" sz="2000" dirty="0"/>
              <a:t>One of the last exterior load-bearing-masonry skyscrapers</a:t>
            </a:r>
          </a:p>
          <a:p>
            <a:r>
              <a:rPr lang="en-US" sz="2000" dirty="0"/>
              <a:t>  - Walls very thick, to carry load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Also an internal iron frame for lateral </a:t>
            </a:r>
          </a:p>
          <a:p>
            <a:r>
              <a:rPr lang="en-US" sz="2000" dirty="0"/>
              <a:t>bracing of exterior walls [1]</a:t>
            </a:r>
          </a:p>
          <a:p>
            <a:endParaRPr lang="en-US" sz="2000" dirty="0"/>
          </a:p>
          <a:p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http://www.american-architecture.info/USA/CHICAGO/CHIC-LS/018-reliance1a.gif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76200"/>
            <a:ext cx="39624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Daniel H. Burnham &amp; John </a:t>
            </a:r>
            <a:r>
              <a:rPr kumimoji="0" lang="en-US" sz="140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Welborn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Root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Monadnock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Building </a:t>
            </a: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Chicago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1891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32" name="AutoShape 8" descr="https://classconnection.s3.amazonaws.com/205/flashcards/385205/png/chateau_blois_paint13197470874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https://classconnection.s3.amazonaws.com/205/flashcards/385205/png/chateau_blois_paint1319747087453.png"/>
          <p:cNvSpPr>
            <a:spLocks noChangeAspect="1" noChangeArrowheads="1"/>
          </p:cNvSpPr>
          <p:nvPr/>
        </p:nvSpPr>
        <p:spPr bwMode="auto">
          <a:xfrm>
            <a:off x="155575" y="-4237038"/>
            <a:ext cx="6619875" cy="8829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http://41.media.tumblr.com/f55c3b4a24f5a10329bac8db7a2a8c36/tumblr_n4vjpb4wbg1rk4fqyo1_1280.jpg"/>
          <p:cNvSpPr>
            <a:spLocks noChangeAspect="1" noChangeArrowheads="1"/>
          </p:cNvSpPr>
          <p:nvPr/>
        </p:nvSpPr>
        <p:spPr bwMode="auto">
          <a:xfrm>
            <a:off x="155575" y="-4237038"/>
            <a:ext cx="7000875" cy="8829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http://kubuildingtech.org/sarcweb/Assemblages00/CaseFinals/Eric%20Vance%20Monadnock%20files/IMG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4081462" cy="2759298"/>
          </a:xfrm>
          <a:prstGeom prst="rect">
            <a:avLst/>
          </a:prstGeom>
          <a:noFill/>
        </p:spPr>
      </p:pic>
      <p:pic>
        <p:nvPicPr>
          <p:cNvPr id="11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"/>
    </mc:Choice>
    <mc:Fallback xmlns="">
      <p:transition spd="slow" advTm="1491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61968" y="3962400"/>
            <a:ext cx="1685094" cy="253823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8600"/>
            <a:ext cx="7467600" cy="6248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endParaRPr lang="en-US" sz="400" b="1" dirty="0">
              <a:latin typeface="Arial Narrow" pitchFamily="34" charset="0"/>
            </a:endParaRPr>
          </a:p>
          <a:p>
            <a:endParaRPr lang="en-US" sz="400" b="1" dirty="0">
              <a:latin typeface="Arial Narrow" pitchFamily="34" charset="0"/>
            </a:endParaRPr>
          </a:p>
          <a:p>
            <a:pPr marL="457200" indent="-457200"/>
            <a:r>
              <a:rPr lang="en-US" sz="2000" b="1" dirty="0">
                <a:latin typeface="Arial Narrow" pitchFamily="34" charset="0"/>
              </a:rPr>
              <a:t>Neither Architect liked Neoclassicism</a:t>
            </a:r>
            <a:r>
              <a:rPr lang="en-US" sz="2000" dirty="0">
                <a:latin typeface="Arial Narrow" pitchFamily="34" charset="0"/>
              </a:rPr>
              <a:t> (Greek or Roman)</a:t>
            </a:r>
          </a:p>
          <a:p>
            <a:pPr marL="857250" lvl="1" indent="-457200"/>
            <a:r>
              <a:rPr lang="en-US" sz="2000" dirty="0">
                <a:latin typeface="Arial Narrow" pitchFamily="34" charset="0"/>
              </a:rPr>
              <a:t>Both annoyed by “White City” built for 1893 Worlds Fair in Chicago</a:t>
            </a:r>
          </a:p>
          <a:p>
            <a:pPr marL="857250" lvl="1" indent="-457200"/>
            <a:r>
              <a:rPr lang="en-US" sz="2000" dirty="0">
                <a:latin typeface="Arial Narrow" pitchFamily="34" charset="0"/>
              </a:rPr>
              <a:t>Frank Lloyd Wright quoted French poet Victor Hugo: </a:t>
            </a:r>
          </a:p>
          <a:p>
            <a:pPr marL="857250" lvl="1" indent="-457200">
              <a:buNone/>
            </a:pPr>
            <a:r>
              <a:rPr lang="en-US" sz="2000" b="1" i="1" dirty="0">
                <a:latin typeface="Arial Narrow" pitchFamily="34" charset="0"/>
              </a:rPr>
              <a:t>                             “The setting Sun all mistook for Dawn”’</a:t>
            </a:r>
          </a:p>
          <a:p>
            <a:pPr marL="457200" indent="-457200"/>
            <a:endParaRPr lang="en-US" sz="2000" b="1" i="1" dirty="0">
              <a:latin typeface="Arial Narrow" pitchFamily="34" charset="0"/>
            </a:endParaRPr>
          </a:p>
          <a:p>
            <a:pPr marL="457200" indent="-457200"/>
            <a:r>
              <a:rPr lang="en-US" sz="2000" b="1" dirty="0">
                <a:latin typeface="Arial Narrow" pitchFamily="34" charset="0"/>
              </a:rPr>
              <a:t>Both Architects in search of an entirely new American Architecture</a:t>
            </a:r>
          </a:p>
          <a:p>
            <a:pPr marL="457200" indent="-457200"/>
            <a:endParaRPr lang="en-US" sz="2000" dirty="0">
              <a:latin typeface="Arial Narrow" pitchFamily="34" charset="0"/>
            </a:endParaRPr>
          </a:p>
          <a:p>
            <a:pPr marL="457200" indent="-457200"/>
            <a:endParaRPr lang="en-US" sz="800" dirty="0">
              <a:latin typeface="Arial Narrow" pitchFamily="34" charset="0"/>
            </a:endParaRPr>
          </a:p>
          <a:p>
            <a:pPr marL="822960" lvl="1" indent="-457200">
              <a:buNone/>
            </a:pPr>
            <a:endParaRPr lang="en-US" sz="2000" dirty="0">
              <a:latin typeface="Arial Narrow" pitchFamily="34" charset="0"/>
            </a:endParaRPr>
          </a:p>
          <a:p>
            <a:endParaRPr lang="en-US" sz="400" b="1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/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  <a:p>
            <a:pPr marL="457200" indent="-457200"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53200"/>
            <a:ext cx="1981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arrow" pitchFamily="34" charset="0"/>
              </a:rPr>
              <a:t>Frank Lloyd Wright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94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  <p:pic>
        <p:nvPicPr>
          <p:cNvPr id="10" name="Picture 2" descr="Image result for pictures of frank lloyd wright at different ag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4724400"/>
            <a:ext cx="1666685" cy="1870710"/>
          </a:xfrm>
          <a:prstGeom prst="rect">
            <a:avLst/>
          </a:prstGeom>
          <a:noFill/>
        </p:spPr>
      </p:pic>
      <p:pic>
        <p:nvPicPr>
          <p:cNvPr id="1026" name="Picture 2" descr="Image result for white city chica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3"/>
          <a:stretch>
            <a:fillRect/>
          </a:stretch>
        </p:blipFill>
        <p:spPr bwMode="auto">
          <a:xfrm>
            <a:off x="1828800" y="3429000"/>
            <a:ext cx="5181600" cy="28702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209800" y="6324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itchFamily="34" charset="0"/>
              </a:rPr>
              <a:t> “White City” built for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1893</a:t>
            </a:r>
            <a:r>
              <a:rPr lang="en-US" dirty="0">
                <a:latin typeface="Arial Narrow" pitchFamily="34" charset="0"/>
              </a:rPr>
              <a:t> Worlds Fair in Chicago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93"/>
    </mc:Choice>
    <mc:Fallback xmlns="">
      <p:transition spd="slow" advTm="4109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01974" y="2667000"/>
            <a:ext cx="2545089" cy="383363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246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7800" y="6211669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Union Trust Company Building, </a:t>
            </a:r>
          </a:p>
          <a:p>
            <a:pPr algn="ctr"/>
            <a:r>
              <a:rPr lang="en-US" dirty="0">
                <a:latin typeface="Arial Narrow" pitchFamily="34" charset="0"/>
              </a:rPr>
              <a:t>St Louis,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1893</a:t>
            </a:r>
            <a:r>
              <a:rPr lang="en-US" dirty="0">
                <a:latin typeface="Arial Narrow" pitchFamily="34" charset="0"/>
              </a:rPr>
              <a:t>, Adler and Sullivan</a:t>
            </a:r>
          </a:p>
        </p:txBody>
      </p:sp>
      <p:pic>
        <p:nvPicPr>
          <p:cNvPr id="7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pic>
        <p:nvPicPr>
          <p:cNvPr id="90114" name="Picture 2" descr="Image result for 705 Olive build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60492"/>
            <a:ext cx="4648200" cy="608790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657600" y="6019800"/>
            <a:ext cx="2667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https://mohistory.org/collections/item/resource:140756</a:t>
            </a:r>
            <a:r>
              <a:rPr lang="en-US" sz="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6"/>
    </mc:Choice>
    <mc:Fallback xmlns="">
      <p:transition spd="slow" advTm="1044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uis sulli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01974" y="2667000"/>
            <a:ext cx="2545089" cy="383363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246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6096001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The Guaranty Building (now the Prudential Building) Buffalo, New York,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1895</a:t>
            </a:r>
            <a:r>
              <a:rPr lang="en-US" dirty="0">
                <a:latin typeface="Arial Narrow" pitchFamily="34" charset="0"/>
              </a:rPr>
              <a:t>, Adler and Sullivan</a:t>
            </a:r>
          </a:p>
        </p:txBody>
      </p:sp>
      <p:pic>
        <p:nvPicPr>
          <p:cNvPr id="7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pic>
        <p:nvPicPr>
          <p:cNvPr id="89090" name="Picture 2" descr="Image result for Guaranty Build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5943600" cy="5943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00400" y="5867400"/>
            <a:ext cx="32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https://theplacesihavebeen.com/atlas-obscura/1554/guaranty-building</a:t>
            </a:r>
            <a:r>
              <a:rPr lang="en-US" sz="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"/>
    </mc:Choice>
    <mc:Fallback xmlns="">
      <p:transition spd="slow" advTm="529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american-architecture.info/USA/CHICAGO/CHIC-LS/018-reliance1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09600"/>
            <a:ext cx="4464924" cy="6248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739900"/>
            <a:ext cx="3581400" cy="1917699"/>
          </a:xfrm>
        </p:spPr>
        <p:txBody>
          <a:bodyPr>
            <a:noAutofit/>
          </a:bodyPr>
          <a:lstStyle/>
          <a:p>
            <a:r>
              <a:rPr lang="en-US" sz="2000" dirty="0"/>
              <a:t>External skin of terracotta and glass clipped onto internal steel skeleton [1]</a:t>
            </a:r>
          </a:p>
          <a:p>
            <a:endParaRPr lang="en-US" sz="2000" dirty="0"/>
          </a:p>
          <a:p>
            <a:r>
              <a:rPr lang="en-US" sz="2000" b="1" dirty="0"/>
              <a:t>Precursor to glass curtain walls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http://www.american-architecture.info/USA/CHICAGO/CHIC-LS/018-reliance1a.gif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52400"/>
            <a:ext cx="41910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John Root and Charles Atwood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Reliance Building</a:t>
            </a: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Chicago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1895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629400" y="0"/>
            <a:ext cx="25146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1895 STEEL &amp; CURTAIN WALL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0"/>
    </mc:Choice>
    <mc:Fallback xmlns="">
      <p:transition spd="slow" advTm="1423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blogs.artinfo.com/objectlessons/files/2012/07/carsonpiri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351" y="152400"/>
            <a:ext cx="3524249" cy="56388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739900"/>
            <a:ext cx="3048000" cy="1917699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Balance of vertical and horizontal elements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Has “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Chicago Windows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” with large fixed panes between operable windows [1]</a:t>
            </a:r>
          </a:p>
          <a:p>
            <a:endParaRPr lang="en-US" sz="2400" b="1" i="1" dirty="0"/>
          </a:p>
          <a:p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557541" y="583364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http://blogs.artinfo.com/objectlessons/2012/07/27/louis-sullivans-carson-pirie-scott-co-building-reopens-as-a-target-and-why-chicagoans-should-be-smiling/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313690"/>
            <a:ext cx="2514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itchFamily="34" charset="0"/>
                <a:ea typeface="+mj-ea"/>
                <a:cs typeface="Arial" pitchFamily="34" charset="0"/>
              </a:rPr>
              <a:t>Louis Sullivan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Pirie Scott Department Store</a:t>
            </a: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Chicago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1899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pic>
        <p:nvPicPr>
          <p:cNvPr id="8" name="Picture 2" descr="Image result for louis sullivan">
            <a:extLst>
              <a:ext uri="{FF2B5EF4-FFF2-40B4-BE49-F238E27FC236}">
                <a16:creationId xmlns:a16="http://schemas.microsoft.com/office/drawing/2014/main" id="{181D5B7D-EBFB-E647-9607-7F3A4E0C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01974" y="2667000"/>
            <a:ext cx="2545089" cy="3833636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BB2680-0039-914C-B7DC-4CEAD400646F}"/>
              </a:ext>
            </a:extLst>
          </p:cNvPr>
          <p:cNvSpPr/>
          <p:nvPr/>
        </p:nvSpPr>
        <p:spPr>
          <a:xfrm>
            <a:off x="6324600" y="6488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itchFamily="34" charset="0"/>
              </a:rPr>
              <a:t>      </a:t>
            </a:r>
            <a:r>
              <a:rPr lang="en-US" dirty="0">
                <a:latin typeface="Arial Narrow" pitchFamily="34" charset="0"/>
              </a:rPr>
              <a:t>Architect Louis Sullivan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1"/>
    </mc:Choice>
    <mc:Fallback xmlns="">
      <p:transition spd="slow" advTm="951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nyc-architecture.com/GRP/GRP24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277" cy="6400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066800"/>
          </a:xfrm>
        </p:spPr>
        <p:txBody>
          <a:bodyPr>
            <a:normAutofit fontScale="90000"/>
          </a:bodyPr>
          <a:lstStyle/>
          <a:p>
            <a:pPr lvl="0"/>
            <a:br>
              <a:rPr lang="en-US" dirty="0"/>
            </a:br>
            <a:r>
              <a:rPr lang="en-US" sz="1600" b="0" dirty="0">
                <a:latin typeface="Arial" pitchFamily="34" charset="0"/>
                <a:cs typeface="Arial" pitchFamily="34" charset="0"/>
              </a:rPr>
              <a:t>Daniel Burnham and Frederick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Dinkelberg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br>
              <a:rPr lang="en-US" b="0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Flatiron Building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1902</a:t>
            </a:r>
            <a:br>
              <a:rPr lang="en-US" b="0" dirty="0">
                <a:latin typeface="Arial" pitchFamily="34" charset="0"/>
                <a:cs typeface="Arial" pitchFamily="34" charset="0"/>
              </a:rPr>
            </a:b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0200" y="304800"/>
            <a:ext cx="3733800" cy="4754563"/>
          </a:xfrm>
        </p:spPr>
        <p:txBody>
          <a:bodyPr>
            <a:normAutofit/>
          </a:bodyPr>
          <a:lstStyle/>
          <a:p>
            <a:r>
              <a:rPr lang="en-US" sz="2000" dirty="0"/>
              <a:t>One of the first very tall buildings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http://www.nyc-architecture.com/GRP/GRP24A.jpg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0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1"/>
    </mc:Choice>
    <mc:Fallback xmlns="">
      <p:transition spd="slow" advTm="1676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389" y="272935"/>
            <a:ext cx="7086600" cy="381000"/>
          </a:xfrm>
        </p:spPr>
        <p:txBody>
          <a:bodyPr>
            <a:noAutofit/>
          </a:bodyPr>
          <a:lstStyle/>
          <a:p>
            <a:pPr algn="r"/>
            <a:r>
              <a:rPr lang="en-US" sz="4400" dirty="0"/>
              <a:t>REINFORCED CONCRETE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533400"/>
            <a:ext cx="4191000" cy="327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A COMPOSITE MATERIAL of: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Concrete</a:t>
            </a:r>
          </a:p>
          <a:p>
            <a:pPr marL="457200" indent="-457200">
              <a:buNone/>
            </a:pPr>
            <a:r>
              <a:rPr lang="en-US" sz="2000" dirty="0"/>
              <a:t>          (High Compression strength)</a:t>
            </a:r>
          </a:p>
          <a:p>
            <a:pPr marL="457200" indent="-457200">
              <a:buNone/>
            </a:pPr>
            <a:r>
              <a:rPr lang="en-US" sz="2000" b="1" dirty="0"/>
              <a:t>2.     Steel Reinforcing-Bars (“Re-Bar”)</a:t>
            </a:r>
          </a:p>
          <a:p>
            <a:pPr marL="457200" indent="-457200">
              <a:buNone/>
            </a:pPr>
            <a:r>
              <a:rPr lang="en-US" sz="2000" dirty="0"/>
              <a:t>           (High tensile strength)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4648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Elzner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&amp; Anderson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Ingalls Building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Cincinnati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1903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057400"/>
            <a:ext cx="4191000" cy="469900"/>
          </a:xfrm>
        </p:spPr>
        <p:txBody>
          <a:bodyPr>
            <a:normAutofit/>
          </a:bodyPr>
          <a:lstStyle/>
          <a:p>
            <a:r>
              <a:rPr lang="en-US" sz="2000" dirty="0"/>
              <a:t>First Reinforced Concrete Skyscraper</a:t>
            </a:r>
          </a:p>
        </p:txBody>
      </p:sp>
      <p:pic>
        <p:nvPicPr>
          <p:cNvPr id="1026" name="Picture 2" descr="Image result for Ingalls Buil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90800"/>
            <a:ext cx="6408008" cy="426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642556"/>
            <a:ext cx="3124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https://www.loopnet.com/listing/6-e-4th-st-cincinnati-oh/12158560/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8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"/>
    </mc:Choice>
    <mc:Fallback xmlns="">
      <p:transition spd="slow" advTm="1181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6000" y="6642556"/>
            <a:ext cx="30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http://www.gharexpert.com/mid/611200835306.jpg</a:t>
            </a:r>
            <a:r>
              <a:rPr lang="en-US" sz="800" dirty="0"/>
              <a:t> </a:t>
            </a:r>
          </a:p>
        </p:txBody>
      </p:sp>
      <p:pic>
        <p:nvPicPr>
          <p:cNvPr id="66562" name="Picture 2" descr="http://www.gharexpert.com/mid/6112008353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7824"/>
            <a:ext cx="9144000" cy="598017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24600" y="0"/>
            <a:ext cx="2819400" cy="30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Today’s REINFORCED CONCRETE</a:t>
            </a:r>
          </a:p>
        </p:txBody>
      </p:sp>
    </p:spTree>
    <p:extLst>
      <p:ext uri="{BB962C8B-B14F-4D97-AF65-F5344CB8AC3E}">
        <p14:creationId xmlns:p14="http://schemas.microsoft.com/office/powerpoint/2010/main" val="39384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1" name="Picture 5" descr="IMG_0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6882983"/>
          </a:xfrm>
          <a:prstGeom prst="rect">
            <a:avLst/>
          </a:prstGeom>
          <a:noFill/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43600" y="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2014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1"/>
            <a:ext cx="2362200" cy="304799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WALL PLANE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57800" y="640080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Kasteel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Beersel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, Belgium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"/>
    </mc:Choice>
    <mc:Fallback xmlns="">
      <p:transition spd="slow" advTm="562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http://www.wlport-land.com/images/xSlip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790265" cy="2284077"/>
          </a:xfrm>
          <a:prstGeom prst="rect">
            <a:avLst/>
          </a:prstGeom>
          <a:noFill/>
        </p:spPr>
      </p:pic>
      <p:pic>
        <p:nvPicPr>
          <p:cNvPr id="69636" name="Picture 4" descr="http://www.structuremag.org/images/0407-f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8023" y="1524000"/>
            <a:ext cx="5275977" cy="39147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534400" cy="488950"/>
          </a:xfrm>
        </p:spPr>
        <p:txBody>
          <a:bodyPr>
            <a:normAutofit/>
          </a:bodyPr>
          <a:lstStyle/>
          <a:p>
            <a:r>
              <a:rPr lang="en-US" b="0" dirty="0"/>
              <a:t>REINFORCED Concrete in more recent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381000"/>
            <a:ext cx="44196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“</a:t>
            </a:r>
            <a:r>
              <a:rPr lang="en-US" sz="2000" b="1" dirty="0"/>
              <a:t>SLIP FORMS</a:t>
            </a:r>
            <a:r>
              <a:rPr lang="en-US" sz="2000" dirty="0"/>
              <a:t>” allows taller buildings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5257800"/>
            <a:ext cx="929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http://www.structuremag.org/images/0407-f1-1.jpg</a:t>
            </a:r>
            <a:r>
              <a:rPr lang="en-US" sz="8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657600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5"/>
              </a:rPr>
              <a:t>http://www.wlport-land.com/images/xSlip1.jpg</a:t>
            </a:r>
            <a:r>
              <a:rPr lang="en-US" sz="800" dirty="0"/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609600"/>
            <a:ext cx="8763000" cy="624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24600" y="0"/>
            <a:ext cx="2819400" cy="30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Today’s REINFORCED CONCRETE</a:t>
            </a:r>
          </a:p>
        </p:txBody>
      </p:sp>
    </p:spTree>
    <p:extLst>
      <p:ext uri="{BB962C8B-B14F-4D97-AF65-F5344CB8AC3E}">
        <p14:creationId xmlns:p14="http://schemas.microsoft.com/office/powerpoint/2010/main" val="3624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"/>
    </mc:Choice>
    <mc:Fallback xmlns="">
      <p:transition spd="slow" advTm="577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05400" cy="327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Wunderlich family project included reinforced concrete to strengthens foundation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pic>
        <p:nvPicPr>
          <p:cNvPr id="61442" name="Picture 2" descr="http://users.etown.edu/w/wunderjt/personal_pictures/house/house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598" y="381000"/>
            <a:ext cx="2194817" cy="1657754"/>
          </a:xfrm>
          <a:prstGeom prst="rect">
            <a:avLst/>
          </a:prstGeom>
          <a:noFill/>
        </p:spPr>
      </p:pic>
      <p:pic>
        <p:nvPicPr>
          <p:cNvPr id="61444" name="Picture 4" descr="http://users.etown.edu/w/wunderjt/personal_pictures/house/IMG_46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573" y="371677"/>
            <a:ext cx="2235200" cy="1676400"/>
          </a:xfrm>
          <a:prstGeom prst="rect">
            <a:avLst/>
          </a:prstGeom>
          <a:noFill/>
        </p:spPr>
      </p:pic>
      <p:pic>
        <p:nvPicPr>
          <p:cNvPr id="61446" name="Picture 6" descr="http://users.etown.edu/w/wunderjt/personal_pictures/house/house6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7560"/>
            <a:ext cx="4495800" cy="2970439"/>
          </a:xfrm>
          <a:prstGeom prst="rect">
            <a:avLst/>
          </a:prstGeom>
          <a:noFill/>
        </p:spPr>
      </p:pic>
      <p:pic>
        <p:nvPicPr>
          <p:cNvPr id="61448" name="Picture 8" descr="http://users.etown.edu/w/wunderjt/personal_pictures/house/house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140" y="3886200"/>
            <a:ext cx="4497859" cy="29718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24600" y="0"/>
            <a:ext cx="2819400" cy="30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Today’s REINFORCED CONCRETE</a:t>
            </a:r>
          </a:p>
        </p:txBody>
      </p:sp>
      <p:pic>
        <p:nvPicPr>
          <p:cNvPr id="155650" name="Picture 2" descr="http://users.etown.edu/w/wunderjt/personal_pictures/house/house11b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669" y="2086262"/>
            <a:ext cx="2590800" cy="1711779"/>
          </a:xfrm>
          <a:prstGeom prst="rect">
            <a:avLst/>
          </a:prstGeom>
          <a:noFill/>
        </p:spPr>
      </p:pic>
      <p:pic>
        <p:nvPicPr>
          <p:cNvPr id="155652" name="Picture 4" descr="http://users.etown.edu/w/wunderjt/personal_pictures/house/house1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3707"/>
            <a:ext cx="4495800" cy="297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5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"/>
    </mc:Choice>
    <mc:Fallback xmlns="">
      <p:transition spd="slow" advTm="1648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cassgilbertsociety.org/images/works/f/nyc-woolworth-bld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34837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89313" cy="1295400"/>
          </a:xfrm>
        </p:spPr>
        <p:txBody>
          <a:bodyPr>
            <a:normAutofit fontScale="90000"/>
          </a:bodyPr>
          <a:lstStyle/>
          <a:p>
            <a:pPr lvl="0"/>
            <a:r>
              <a:rPr lang="en-US" sz="1400" b="0" dirty="0">
                <a:latin typeface="Arial" pitchFamily="34" charset="0"/>
                <a:cs typeface="Arial" pitchFamily="34" charset="0"/>
              </a:rPr>
              <a:t>Cass Gilbert</a:t>
            </a:r>
            <a:br>
              <a:rPr lang="en-US" sz="1600" b="0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Woolworth Building</a:t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1913</a:t>
            </a:r>
            <a:br>
              <a:rPr lang="en-US" sz="1600" b="0" dirty="0">
                <a:latin typeface="Arial" pitchFamily="34" charset="0"/>
                <a:cs typeface="Arial" pitchFamily="34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http://www.cassgilbertsociety.org/images/works/f/nyc-woolworth-bldg2.jpg</a:t>
            </a:r>
            <a:r>
              <a:rPr lang="en-US" sz="800" dirty="0"/>
              <a:t> </a:t>
            </a:r>
          </a:p>
        </p:txBody>
      </p:sp>
      <p:pic>
        <p:nvPicPr>
          <p:cNvPr id="8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6858000" y="1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 Deco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  <p:extLst>
      <p:ext uri="{BB962C8B-B14F-4D97-AF65-F5344CB8AC3E}">
        <p14:creationId xmlns:p14="http://schemas.microsoft.com/office/powerpoint/2010/main" val="40617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4"/>
    </mc:Choice>
    <mc:Fallback xmlns="">
      <p:transition spd="slow" advTm="725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entral-nyc.com/wp-content/uploads/2013/04/chrysler-building-29650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69"/>
            <a:ext cx="9144000" cy="686186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1295400"/>
          </a:xfrm>
        </p:spPr>
        <p:txBody>
          <a:bodyPr>
            <a:normAutofit/>
          </a:bodyPr>
          <a:lstStyle/>
          <a:p>
            <a:pPr lvl="0"/>
            <a:r>
              <a:rPr lang="en-US" sz="1400" b="0" dirty="0">
                <a:latin typeface="Arial" pitchFamily="34" charset="0"/>
                <a:cs typeface="Arial" pitchFamily="34" charset="0"/>
              </a:rPr>
              <a:t>William Van Alan</a:t>
            </a:r>
            <a:br>
              <a:rPr lang="en-US" sz="1400" b="0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Chrysler Building</a:t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r>
              <a:rPr lang="en-US" sz="1800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1930</a:t>
            </a:r>
            <a:br>
              <a:rPr lang="en-US" sz="1800" i="1" dirty="0">
                <a:latin typeface="Arial" pitchFamily="34" charset="0"/>
                <a:cs typeface="Arial" pitchFamily="34" charset="0"/>
              </a:rPr>
            </a:br>
            <a:br>
              <a:rPr lang="en-US" sz="1400" b="0" dirty="0">
                <a:latin typeface="Arial" pitchFamily="34" charset="0"/>
                <a:cs typeface="Arial" pitchFamily="34" charset="0"/>
              </a:rPr>
            </a:b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http://www.central-nyc.com/wp-content/uploads/2013/04/chrysler-building-296507.jpeg</a:t>
            </a:r>
            <a:r>
              <a:rPr lang="en-US" sz="800" dirty="0"/>
              <a:t> 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858000" y="1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 Deco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  <p:pic>
        <p:nvPicPr>
          <p:cNvPr id="7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9050" y="6019800"/>
            <a:ext cx="634949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2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1"/>
    </mc:Choice>
    <mc:Fallback xmlns="">
      <p:transition spd="slow" advTm="1256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914400"/>
          </a:xfrm>
        </p:spPr>
        <p:txBody>
          <a:bodyPr>
            <a:normAutofit fontScale="90000"/>
          </a:bodyPr>
          <a:lstStyle/>
          <a:p>
            <a:pPr lvl="0"/>
            <a:r>
              <a:rPr lang="en-US" sz="1600" b="0" dirty="0">
                <a:latin typeface="Arial" pitchFamily="34" charset="0"/>
                <a:cs typeface="Arial" pitchFamily="34" charset="0"/>
              </a:rPr>
              <a:t>William F. Lamb, Gregory Johnson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Empire State Building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 New York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1931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0"/>
            <a:ext cx="2133600" cy="838200"/>
          </a:xfrm>
        </p:spPr>
        <p:txBody>
          <a:bodyPr/>
          <a:lstStyle/>
          <a:p>
            <a:pPr lvl="0" algn="r">
              <a:defRPr/>
            </a:pPr>
            <a:r>
              <a:rPr lang="en-US" sz="2000" b="1" dirty="0"/>
              <a:t>Art Deco</a:t>
            </a:r>
          </a:p>
          <a:p>
            <a:pPr lvl="0" algn="r">
              <a:defRPr/>
            </a:pPr>
            <a:r>
              <a:rPr lang="en-US" sz="2000" dirty="0"/>
              <a:t>Architectural Style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http://www.central-nyc.com/wp-content/uploads/2013/04/chrysler-building-296507.jpeg</a:t>
            </a:r>
            <a:r>
              <a:rPr lang="en-US" sz="800" dirty="0"/>
              <a:t> 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228600" y="9906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Word’s tallest building for 40 years [1]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581400" y="1143000"/>
            <a:ext cx="5791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1933 </a:t>
            </a:r>
            <a:r>
              <a:rPr lang="en-US" sz="2000" dirty="0"/>
              <a:t>Movie clip:  </a:t>
            </a:r>
            <a:r>
              <a:rPr lang="en-US" sz="2000" dirty="0">
                <a:hlinkClick r:id="rId3"/>
              </a:rPr>
              <a:t>https://www.youtube.com/watch?v=CuRQH_hLcTw</a:t>
            </a:r>
            <a:r>
              <a:rPr lang="en-US" sz="2000" dirty="0"/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</p:txBody>
      </p:sp>
      <p:pic>
        <p:nvPicPr>
          <p:cNvPr id="37890" name="Picture 2" descr="http://www.nytourisminc.com/image/catalog/empi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1333"/>
            <a:ext cx="9144000" cy="4656667"/>
          </a:xfrm>
          <a:prstGeom prst="rect">
            <a:avLst/>
          </a:prstGeom>
          <a:noFill/>
        </p:spPr>
      </p:pic>
      <p:pic>
        <p:nvPicPr>
          <p:cNvPr id="12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8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"/>
    </mc:Choice>
    <mc:Fallback xmlns="">
      <p:transition spd="slow" advTm="13874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BAHAUS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SCHOOL 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Germany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1919 to 1933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Founder: Architect Walter Gropius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https://en.wikipedia.org/wiki/Bauhaus</a:t>
            </a:r>
            <a:r>
              <a:rPr lang="en-US" sz="800" dirty="0"/>
              <a:t> 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0" y="990600"/>
            <a:ext cx="3352800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The Bauhaus combined art, architecture, graphic design, interior design, industrial design, and typography. This school had influence on the Modern Architecture movement to come – in Chicago</a:t>
            </a:r>
          </a:p>
          <a:p>
            <a:pPr lvl="0">
              <a:spcBef>
                <a:spcPct val="20000"/>
              </a:spcBef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Modern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Architectural Style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 Simplicity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 Minimalistic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 No ornament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Harmony between</a:t>
            </a:r>
          </a:p>
          <a:p>
            <a:pPr lvl="1">
              <a:spcBef>
                <a:spcPct val="20000"/>
              </a:spcBef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function and Design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 descr="https://upload.wikimedia.org/wikipedia/commons/e/e1/Bauhau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140" y="1752600"/>
            <a:ext cx="6066860" cy="4495800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81000"/>
            <a:ext cx="3581400" cy="762000"/>
          </a:xfrm>
        </p:spPr>
        <p:txBody>
          <a:bodyPr>
            <a:normAutofit fontScale="92500"/>
          </a:bodyPr>
          <a:lstStyle/>
          <a:p>
            <a:pPr lvl="0">
              <a:defRPr/>
            </a:pPr>
            <a:r>
              <a:rPr lang="en-US" sz="2800" b="1" dirty="0"/>
              <a:t>“Modern” Architecture</a:t>
            </a:r>
          </a:p>
          <a:p>
            <a:pPr lvl="0">
              <a:defRPr/>
            </a:pPr>
            <a:endParaRPr lang="en-US" sz="2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3810000" y="62484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Closed due to pressure from Nazi’s claiming it was a center of communist intellectualism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2"/>
    </mc:Choice>
    <mc:Fallback xmlns="">
      <p:transition spd="slow" advTm="2050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Villa Savoye, Poissy, France. Jean-Christophe Ballot, oeuvre de Le Corbusier © FLC | Adagp © CMN, Pari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07287"/>
            <a:ext cx="3124200" cy="1750713"/>
          </a:xfrm>
          <a:prstGeom prst="rect">
            <a:avLst/>
          </a:prstGeom>
          <a:noFill/>
        </p:spPr>
      </p:pic>
      <p:pic>
        <p:nvPicPr>
          <p:cNvPr id="90116" name="Picture 4" descr="http://www.fondationlecorbusier.fr/CorbuCache/410x480_2049_7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212" y="1"/>
            <a:ext cx="5937788" cy="5181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Le Corbusier</a:t>
            </a:r>
          </a:p>
          <a:p>
            <a:pPr>
              <a:buNone/>
            </a:pP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Unité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d'Habitation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Marseille, France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1945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6642556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http://www.fondationlecorbusier.fr/CorbuCache/410x480_2049_791.jpg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3657600" cy="946150"/>
          </a:xfrm>
        </p:spPr>
        <p:txBody>
          <a:bodyPr>
            <a:normAutofit/>
          </a:bodyPr>
          <a:lstStyle/>
          <a:p>
            <a:pPr lvl="0"/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4191000"/>
            <a:ext cx="26670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Le Corbusier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Villa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Savoye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Poissy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France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1931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4953000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5"/>
              </a:rPr>
              <a:t>http://thepositive.com/sounds-and-lights-animate-the-machine-for-living/</a:t>
            </a:r>
            <a:r>
              <a:rPr lang="en-US" sz="800" dirty="0"/>
              <a:t> </a:t>
            </a:r>
          </a:p>
        </p:txBody>
      </p:sp>
      <p:pic>
        <p:nvPicPr>
          <p:cNvPr id="14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496" y="6172200"/>
            <a:ext cx="519504" cy="685800"/>
          </a:xfrm>
          <a:prstGeom prst="rect">
            <a:avLst/>
          </a:prstGeom>
          <a:noFill/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6858000" y="1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  <p:extLst>
      <p:ext uri="{BB962C8B-B14F-4D97-AF65-F5344CB8AC3E}">
        <p14:creationId xmlns:p14="http://schemas.microsoft.com/office/powerpoint/2010/main" val="25306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7"/>
    </mc:Choice>
    <mc:Fallback xmlns="">
      <p:transition spd="slow" advTm="2835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ages.adsttc.com/media/images/5200/1cc3/e8e4/4e6d/b000/0007/medium_jpg/Corbusierville3millionsg.jpg?1375739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5407"/>
            <a:ext cx="9144000" cy="618259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700" dirty="0"/>
              <a:t>Le Corbusier   - </a:t>
            </a:r>
            <a:r>
              <a:rPr lang="en-US" sz="2400" i="1" dirty="0"/>
              <a:t>a planned city concept: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http://http://www.archdaily.com/411878/ad-classics-ville-radieuse-le-corbusier</a:t>
            </a:r>
            <a:r>
              <a:rPr lang="en-US" sz="800" dirty="0"/>
              <a:t>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"/>
    </mc:Choice>
    <mc:Fallback xmlns="">
      <p:transition spd="slow" advTm="631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onservapedia.com/images/a/a6/Seagram_Buil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4140708" cy="5791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257800" cy="762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Ludwig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Mies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van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Rohe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(a Bauhaus Architect from Germany)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Seagram Building</a:t>
            </a:r>
            <a:br>
              <a:rPr lang="en-US" sz="1800" b="1" i="1" dirty="0">
                <a:latin typeface="Arial" pitchFamily="34" charset="0"/>
                <a:cs typeface="Arial" pitchFamily="34" charset="0"/>
              </a:rPr>
            </a:br>
            <a:r>
              <a:rPr lang="en-US" sz="1800" b="1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1958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http://conservapedia.com/images/a/a6/Seagram_Building.jpg</a:t>
            </a:r>
            <a:r>
              <a:rPr lang="en-US" sz="800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246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http://www.curbed.com/maps/mies-van-der-rohe-important-works</a:t>
            </a:r>
            <a:r>
              <a:rPr lang="en-US" sz="8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4770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http://conservapedia.com/images/a/a6/Seagram_Building.jpg</a:t>
            </a:r>
            <a:r>
              <a:rPr lang="en-US" sz="800" dirty="0"/>
              <a:t> 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24400" y="533400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Ludwig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b="1" i="1" dirty="0"/>
              <a:t>S.R. Crown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Chicago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1956</a:t>
            </a:r>
          </a:p>
        </p:txBody>
      </p:sp>
      <p:pic>
        <p:nvPicPr>
          <p:cNvPr id="30724" name="Picture 4" descr="http://www.brennanletkeman.com/blog/wp-content/uploads/2011/12/Farnsworth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54"/>
          <a:stretch>
            <a:fillRect/>
          </a:stretch>
        </p:blipFill>
        <p:spPr bwMode="auto">
          <a:xfrm>
            <a:off x="4572000" y="4495800"/>
            <a:ext cx="3581400" cy="2108446"/>
          </a:xfrm>
          <a:prstGeom prst="rect">
            <a:avLst/>
          </a:prstGeom>
          <a:noFill/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572000" y="3581400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Ludwig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b="1" i="1" dirty="0"/>
              <a:t>Farnsworth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Plano,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1951</a:t>
            </a:r>
          </a:p>
        </p:txBody>
      </p:sp>
      <p:pic>
        <p:nvPicPr>
          <p:cNvPr id="31746" name="Picture 2" descr="https://cdn3.vox-cdn.com/thumbor/GyBqILdPgLL7zk8dg4fQ-fe6fqI=/0x17:1008x773/680x510/cdn0.vox-cdn.com/uploads/chorus_image/image/48157837/5351773505_e15d2b5500_b.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2895600" cy="2171700"/>
          </a:xfrm>
          <a:prstGeom prst="rect">
            <a:avLst/>
          </a:prstGeom>
          <a:noFill/>
        </p:spPr>
      </p:pic>
      <p:pic>
        <p:nvPicPr>
          <p:cNvPr id="17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496" y="6172200"/>
            <a:ext cx="519504" cy="685800"/>
          </a:xfrm>
          <a:prstGeom prst="rect">
            <a:avLst/>
          </a:prstGeom>
          <a:noFill/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"/>
    </mc:Choice>
    <mc:Fallback xmlns="">
      <p:transition spd="slow" advTm="816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0.tqn.com/d/architecture/1/0/9/v/PriceTow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345" y="381000"/>
            <a:ext cx="5225655" cy="6477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0"/>
            <a:ext cx="8991600" cy="762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Frank Lloyd Wright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Price Tower</a:t>
            </a:r>
            <a:br>
              <a:rPr lang="en-US" sz="1800" b="1" i="1" dirty="0">
                <a:latin typeface="Arial" pitchFamily="34" charset="0"/>
                <a:cs typeface="Arial" pitchFamily="34" charset="0"/>
              </a:rPr>
            </a:br>
            <a:r>
              <a:rPr lang="en-US" sz="1800" b="1" i="1" dirty="0">
                <a:latin typeface="Arial" pitchFamily="34" charset="0"/>
                <a:cs typeface="Arial" pitchFamily="34" charset="0"/>
              </a:rPr>
              <a:t>Bartlesville, Oklahoma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1952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6642556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http://0.tqn.com/d/architecture/1/0/9/v/PriceTower.jpg</a:t>
            </a:r>
            <a:r>
              <a:rPr lang="en-US" sz="800" dirty="0"/>
              <a:t> 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28600" y="1676400"/>
            <a:ext cx="3008313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000" dirty="0"/>
              <a:t>Wright persuaded Harold Price to build headquarters on 19 floors instead of 3 by showing how power, climate control, plumbing, and communications are </a:t>
            </a:r>
            <a:r>
              <a:rPr lang="en-US" sz="2000" b="1" u="sng" dirty="0"/>
              <a:t>simpler &amp; more efficient </a:t>
            </a:r>
            <a:r>
              <a:rPr lang="en-US" sz="2000" dirty="0"/>
              <a:t>via a central stack [1]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5105400" y="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origins of 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5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8"/>
    </mc:Choice>
    <mc:Fallback xmlns="">
      <p:transition spd="slow" advTm="220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G_0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686895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0" y="0"/>
            <a:ext cx="30480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"/>
            <a:ext cx="2362200" cy="304799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WALL PLANE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43600" y="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2014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57800" y="640080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Kasteel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Beersel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, Belgium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"/>
    </mc:Choice>
    <mc:Fallback xmlns="">
      <p:transition spd="slow" advTm="597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://assets.bizjournals.com/twincities/print-edition/IDS-center*304.jpg?v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266" y="0"/>
            <a:ext cx="5147734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Phillip Johnson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IDS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Minneapolis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1968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http://assets.bizjournals.com/twincities/print-edition/IDS-center*304.jpg?v=1</a:t>
            </a:r>
            <a:r>
              <a:rPr lang="en-US" sz="800" dirty="0"/>
              <a:t>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3352800" cy="3276600"/>
          </a:xfrm>
        </p:spPr>
        <p:txBody>
          <a:bodyPr>
            <a:normAutofit/>
          </a:bodyPr>
          <a:lstStyle/>
          <a:p>
            <a:pPr lvl="0" algn="ctr"/>
            <a:br>
              <a:rPr lang="en-US" sz="2200" b="0" dirty="0"/>
            </a:br>
            <a:br>
              <a:rPr lang="en-US" sz="2200" b="0" dirty="0"/>
            </a:br>
            <a:br>
              <a:rPr lang="en-US" sz="2200" b="0" dirty="0"/>
            </a:br>
            <a:br>
              <a:rPr lang="en-US" sz="2200" b="0" dirty="0"/>
            </a:br>
            <a:br>
              <a:rPr lang="en-US" sz="2200" b="0" dirty="0"/>
            </a:br>
            <a:br>
              <a:rPr lang="en-US" dirty="0"/>
            </a:b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133600"/>
            <a:ext cx="38100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Phillip Johnson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was first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Modern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400" noProof="0" dirty="0">
                <a:latin typeface="Arial" pitchFamily="34" charset="0"/>
                <a:ea typeface="+mj-ea"/>
                <a:cs typeface="Arial" pitchFamily="34" charset="0"/>
              </a:rPr>
              <a:t>Architect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674" name="Picture 2" descr="http://media.architecturaldigest.com/photos/55e76382302ba71f30163c26/4:3/w_1560/dam-images-architecture-2012-09-glass-house-philip-johnson-glass-house-h670-searc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71949"/>
            <a:ext cx="3581400" cy="268605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32766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Phillip Johnson</a:t>
            </a:r>
          </a:p>
          <a:p>
            <a:r>
              <a:rPr lang="en-US" b="1" i="1" dirty="0">
                <a:latin typeface="Arial" pitchFamily="34" charset="0"/>
                <a:cs typeface="Arial" pitchFamily="34" charset="0"/>
              </a:rPr>
              <a:t>Glass House</a:t>
            </a:r>
          </a:p>
          <a:p>
            <a:r>
              <a:rPr lang="en-US" b="1" i="1" dirty="0">
                <a:latin typeface="Arial" pitchFamily="34" charset="0"/>
                <a:cs typeface="Arial" pitchFamily="34" charset="0"/>
              </a:rPr>
              <a:t>Canaan, CT 1949</a:t>
            </a:r>
          </a:p>
        </p:txBody>
      </p:sp>
      <p:pic>
        <p:nvPicPr>
          <p:cNvPr id="15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496" y="6172200"/>
            <a:ext cx="519504" cy="685800"/>
          </a:xfrm>
          <a:prstGeom prst="rect">
            <a:avLst/>
          </a:prstGeom>
          <a:noFill/>
        </p:spPr>
      </p:pic>
      <p:sp>
        <p:nvSpPr>
          <p:cNvPr id="16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"/>
    </mc:Choice>
    <mc:Fallback xmlns="">
      <p:transition spd="slow" advTm="812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ars Tower 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-9525"/>
            <a:ext cx="5334000" cy="68675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3050"/>
            <a:ext cx="3657600" cy="946150"/>
          </a:xfrm>
        </p:spPr>
        <p:txBody>
          <a:bodyPr>
            <a:normAutofit fontScale="90000"/>
          </a:bodyPr>
          <a:lstStyle/>
          <a:p>
            <a:pPr lvl="0"/>
            <a:r>
              <a:rPr lang="en-US" sz="1600" b="0" dirty="0" err="1">
                <a:latin typeface="Arial" pitchFamily="34" charset="0"/>
                <a:cs typeface="Arial" pitchFamily="34" charset="0"/>
              </a:rPr>
              <a:t>Fazlur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Rahman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Khan, Bruce Graham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Sears Tower (“Willis Tower”)</a:t>
            </a:r>
            <a:br>
              <a:rPr lang="en-US" i="1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Chicago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1973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04800" y="1447800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Word’s tallest building for 25 years after it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surpassed the Empire State Building [1]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="1" dirty="0"/>
          </a:p>
        </p:txBody>
      </p:sp>
      <p:pic>
        <p:nvPicPr>
          <p:cNvPr id="29698" name="Picture 2" descr="File:Willis Tower tube structur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3505200" cy="1752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288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4"/>
              </a:rPr>
              <a:t>http://en.wikipedia.org/wiki/Willis_Tower</a:t>
            </a:r>
            <a:r>
              <a:rPr lang="en-US" sz="800" dirty="0"/>
              <a:t> </a:t>
            </a:r>
          </a:p>
        </p:txBody>
      </p:sp>
      <p:pic>
        <p:nvPicPr>
          <p:cNvPr id="10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1"/>
    </mc:Choice>
    <mc:Fallback xmlns="">
      <p:transition spd="slow" advTm="841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achievement.org/achievers/joh0/large/joh0-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0728" y="0"/>
            <a:ext cx="5403272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Phillip Johnson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AT&amp;T Building, now Sony Tower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1984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http://www.achievement.org/achievers/joh0/large/joh0-050.jpg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3581400"/>
            <a:ext cx="3352800" cy="2590800"/>
          </a:xfrm>
        </p:spPr>
        <p:txBody>
          <a:bodyPr>
            <a:normAutofit fontScale="90000"/>
          </a:bodyPr>
          <a:lstStyle/>
          <a:p>
            <a:pPr lvl="0" algn="ctr"/>
            <a:br>
              <a:rPr lang="en-US" sz="2200" b="0" dirty="0"/>
            </a:br>
            <a:r>
              <a:rPr lang="en-US" sz="2200" b="0" dirty="0"/>
              <a:t>At it’s top, a pediment. </a:t>
            </a:r>
            <a:r>
              <a:rPr lang="en-US" sz="2200" dirty="0"/>
              <a:t>Postmodern</a:t>
            </a:r>
            <a:r>
              <a:rPr lang="en-US" sz="2200" b="0" dirty="0"/>
              <a:t> reminiscent</a:t>
            </a:r>
            <a:br>
              <a:rPr lang="en-US" sz="2200" b="0" dirty="0"/>
            </a:br>
            <a:r>
              <a:rPr lang="en-US" sz="2200" b="0" dirty="0"/>
              <a:t>of  a grandfather clock, or a tall 18</a:t>
            </a:r>
            <a:r>
              <a:rPr lang="en-US" sz="2200" b="0" baseline="30000" dirty="0"/>
              <a:t>th</a:t>
            </a:r>
            <a:r>
              <a:rPr lang="en-US" sz="2200" b="0" dirty="0"/>
              <a:t> century chest-of drawers</a:t>
            </a:r>
            <a:br>
              <a:rPr lang="en-US" sz="2200" b="0" dirty="0"/>
            </a:br>
            <a:br>
              <a:rPr lang="en-US" sz="2200" b="0" dirty="0"/>
            </a:br>
            <a:br>
              <a:rPr lang="en-US" sz="2200" b="0" dirty="0"/>
            </a:br>
            <a:br>
              <a:rPr lang="en-US" dirty="0"/>
            </a:br>
            <a:endParaRPr lang="en-US" dirty="0"/>
          </a:p>
        </p:txBody>
      </p:sp>
      <p:pic>
        <p:nvPicPr>
          <p:cNvPr id="11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19200"/>
            <a:ext cx="3733800" cy="327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POSTMODERN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Architectural style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references elements prior to the Modernist movement -- in contrast to the simplicity of Modern movement [1]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1"/>
    </mc:Choice>
    <mc:Fallback xmlns="">
      <p:transition spd="slow" advTm="2032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constructionphotography.com/ImageThumbs/A084-00022/3/A084-00022_Sony_Plaza_tower_Manhattan_New_York_C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3443605" cy="51816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651944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http://www.constructionphotography.com/ImageThumbs/A084-00022/3/A084-00022_Sony_Plaza_tower_Manhattan_New_York_City.jpg</a:t>
            </a:r>
            <a:r>
              <a:rPr lang="en-US" sz="800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400800" cy="9906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2200" b="0" dirty="0"/>
              <a:t>At it’s base, </a:t>
            </a:r>
            <a:r>
              <a:rPr lang="en-US" sz="2200" dirty="0"/>
              <a:t>Postmodern</a:t>
            </a:r>
            <a:r>
              <a:rPr lang="en-US" sz="2200" b="0" dirty="0"/>
              <a:t> reminiscent</a:t>
            </a:r>
            <a:br>
              <a:rPr lang="en-US" sz="2200" b="0" dirty="0"/>
            </a:br>
            <a:r>
              <a:rPr lang="en-US" sz="2200" b="0" dirty="0"/>
              <a:t>                                      of Italian renaissance architecture</a:t>
            </a:r>
            <a:br>
              <a:rPr lang="en-US" sz="2200" b="0" dirty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2209800"/>
            <a:ext cx="548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St. Peters Basilica in Rome 2011</a:t>
            </a:r>
          </a:p>
          <a:p>
            <a:pPr algn="ctr"/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32" name="Picture 8" descr="http://users.etown.edu/w/wunderjt/ITALY_2011/IMG_083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1" y="2667000"/>
            <a:ext cx="5587999" cy="419100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8100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Phillip Johnson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AT&amp;T Building, now Sony Tower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1984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13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519504" cy="685800"/>
          </a:xfrm>
          <a:prstGeom prst="rect">
            <a:avLst/>
          </a:prstGeom>
          <a:noFill/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Postmodern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"/>
    </mc:Choice>
    <mc:Fallback xmlns="">
      <p:transition spd="slow" advTm="1507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642556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http://upload.wikimedia.org/wikipedia/commons/1/1f/Sony_Building_by_Matthew_Bisanz.jpg</a:t>
            </a:r>
            <a:r>
              <a:rPr lang="en-US" sz="8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8382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</a:p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 Vatican Museum in Rome 2011</a:t>
            </a:r>
          </a:p>
          <a:p>
            <a:pPr algn="ctr"/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1138" name="Picture 2" descr="http://users.etown.edu/w/wunderjt/ITALY_2011/IMG_08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886200" cy="5181601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Phillip Johnson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Sony Tower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1984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4724400" cy="9906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2200" dirty="0"/>
              <a:t>Postmodern</a:t>
            </a:r>
            <a:r>
              <a:rPr lang="en-US" sz="2200" b="0" dirty="0"/>
              <a:t> reminiscent of Italian renaissance architecture</a:t>
            </a:r>
            <a:br>
              <a:rPr lang="en-US" sz="2200" b="0" dirty="0"/>
            </a:br>
            <a:endParaRPr lang="en-US" dirty="0"/>
          </a:p>
        </p:txBody>
      </p:sp>
      <p:pic>
        <p:nvPicPr>
          <p:cNvPr id="25602" name="Picture 2" descr="https://upload.wikimedia.org/wikipedia/commons/1/1f/Sony_Building_by_Matthew_Bisanz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220369" cy="5629276"/>
          </a:xfrm>
          <a:prstGeom prst="rect">
            <a:avLst/>
          </a:prstGeom>
          <a:noFill/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Postmodern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3"/>
    </mc:Choice>
    <mc:Fallback xmlns="">
      <p:transition spd="slow" advTm="11703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1984,85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Project Manager / Designer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latin typeface="Arial Narrow" pitchFamily="34" charset="0"/>
              </a:rPr>
              <a:t>“West Lake Oaks” (13 buildings),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latin typeface="Arial Narrow" pitchFamily="34" charset="0"/>
              </a:rPr>
              <a:t>DDC Development, Austin TX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800600" cy="2971800"/>
          </a:xfrm>
        </p:spPr>
        <p:txBody>
          <a:bodyPr>
            <a:noAutofit/>
          </a:bodyPr>
          <a:lstStyle/>
          <a:p>
            <a:r>
              <a:rPr lang="en-US" sz="1800" dirty="0"/>
              <a:t>Architecture , Engineering, and management of 60 contracts and several employees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1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 </a:t>
            </a:r>
            <a:r>
              <a:rPr lang="en-US" b="0" dirty="0"/>
              <a:t>Glass</a:t>
            </a:r>
            <a:r>
              <a:rPr lang="en-US" dirty="0"/>
              <a:t> CURTAIN WALL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648200" cy="21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19812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solidFill>
                  <a:schemeClr val="bg1"/>
                </a:solidFill>
              </a:rPr>
              <a:t>Office</a:t>
            </a:r>
            <a:endParaRPr lang="en-US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5" name="Picture 14" descr="CCI03022015_00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4419600"/>
            <a:ext cx="1145307" cy="1219199"/>
          </a:xfrm>
          <a:prstGeom prst="rect">
            <a:avLst/>
          </a:prstGeom>
        </p:spPr>
      </p:pic>
      <p:pic>
        <p:nvPicPr>
          <p:cNvPr id="1026" name="Picture 2" descr="C:\Users\WUNDERJT\AppData\Local\Temp\Screen Shot 2019-03-02 at 7.38.51 AM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4114800"/>
          </a:xfrm>
          <a:prstGeom prst="rect">
            <a:avLst/>
          </a:prstGeom>
          <a:noFill/>
        </p:spPr>
      </p:pic>
      <p:pic>
        <p:nvPicPr>
          <p:cNvPr id="2" name="Picture 3" descr="C:\Users\WUNDERJT\AppData\Local\Temp\Screen Shot 2019-03-02 at 7.47.34 AM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5181600" cy="2442369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242693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248400" y="6172200"/>
            <a:ext cx="32766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IBM360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Computer Centers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52600" y="6400800"/>
            <a:ext cx="48006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 Google Photo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334000" y="3733800"/>
            <a:ext cx="48006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 Google Photo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73" y="723900"/>
            <a:ext cx="218623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F8C41C0-6B75-B243-B763-E3463B2EAAD0}"/>
              </a:ext>
            </a:extLst>
          </p:cNvPr>
          <p:cNvSpPr txBox="1">
            <a:spLocks/>
          </p:cNvSpPr>
          <p:nvPr/>
        </p:nvSpPr>
        <p:spPr>
          <a:xfrm>
            <a:off x="5943600" y="0"/>
            <a:ext cx="3200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CURTAIN WALL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STEEL SKELETON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012651"/>
      </p:ext>
    </p:extLst>
  </p:cSld>
  <p:clrMapOvr>
    <a:masterClrMapping/>
  </p:clrMapOvr>
  <p:transition advTm="52625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90500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 Glass CURTAIN WALL </a:t>
            </a:r>
            <a:r>
              <a:rPr lang="en-US" b="0" dirty="0"/>
              <a:t>common in modern commercial buildings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4419600" cy="62484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2" name="Picture 2" descr="http://img.archiexpo.com/images_ae/photo-g/stainless-steel-fixing-systems-suspended-curtain-wall-55078-1714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1369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642556"/>
            <a:ext cx="594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http://img.archiexpo.com/images_ae/photo-g/stainless-steel-fixing-systems-suspended-curtain-wall-55078-1714337.jpg</a:t>
            </a:r>
            <a:r>
              <a:rPr lang="en-US" sz="800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06F53D-0EE8-B34C-98EC-CA928A5EF3AA}"/>
              </a:ext>
            </a:extLst>
          </p:cNvPr>
          <p:cNvSpPr txBox="1">
            <a:spLocks/>
          </p:cNvSpPr>
          <p:nvPr/>
        </p:nvSpPr>
        <p:spPr>
          <a:xfrm>
            <a:off x="5867400" y="0"/>
            <a:ext cx="3276600" cy="30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Recent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STEEL &amp;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CURTAIN WALL</a:t>
            </a:r>
          </a:p>
        </p:txBody>
      </p:sp>
    </p:spTree>
    <p:extLst>
      <p:ext uri="{BB962C8B-B14F-4D97-AF65-F5344CB8AC3E}">
        <p14:creationId xmlns:p14="http://schemas.microsoft.com/office/powerpoint/2010/main" val="2823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8"/>
    </mc:Choice>
    <mc:Fallback xmlns="">
      <p:transition spd="slow" advTm="5738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extal.com/userfiles/products/msg/Msg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10362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642556"/>
            <a:ext cx="594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http://www.extal.com/userfiles/products/msg/Msg_02.jpg</a:t>
            </a:r>
            <a:r>
              <a:rPr lang="en-US" sz="80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3200" y="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Recent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CURTAIN WALL</a:t>
            </a:r>
          </a:p>
        </p:txBody>
      </p:sp>
    </p:spTree>
    <p:extLst>
      <p:ext uri="{BB962C8B-B14F-4D97-AF65-F5344CB8AC3E}">
        <p14:creationId xmlns:p14="http://schemas.microsoft.com/office/powerpoint/2010/main" val="31487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9"/>
    </mc:Choice>
    <mc:Fallback xmlns="">
      <p:transition spd="slow" advTm="15089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3581400" cy="6400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/>
              <a:t>Structural Load carried by </a:t>
            </a:r>
            <a:r>
              <a:rPr lang="en-US" sz="2000" b="1" dirty="0"/>
              <a:t>core</a:t>
            </a:r>
            <a:r>
              <a:rPr lang="en-US" sz="2000" dirty="0"/>
              <a:t> and </a:t>
            </a:r>
            <a:r>
              <a:rPr lang="en-US" sz="2000" b="1" dirty="0"/>
              <a:t>columns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Glass </a:t>
            </a:r>
            <a:r>
              <a:rPr lang="en-US" sz="2000" b="1" dirty="0"/>
              <a:t>CURTAIN WALL</a:t>
            </a:r>
          </a:p>
          <a:p>
            <a:pPr>
              <a:buNone/>
            </a:pPr>
            <a:r>
              <a:rPr lang="en-US" sz="2000" dirty="0"/>
              <a:t> doesn’t carry load 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This allows a </a:t>
            </a:r>
            <a:r>
              <a:rPr lang="en-US" sz="2000" b="1" dirty="0"/>
              <a:t>SHELL</a:t>
            </a:r>
            <a:r>
              <a:rPr lang="en-US" sz="2000" dirty="0"/>
              <a:t> to be built, followed by </a:t>
            </a:r>
            <a:r>
              <a:rPr lang="en-US" sz="2000" b="1" dirty="0"/>
              <a:t>TENANT IMPROVEMENTS </a:t>
            </a:r>
            <a:r>
              <a:rPr lang="en-US" sz="2000" dirty="0"/>
              <a:t>in interior  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Tenants given a fixed $ per square foot, and they use a different architect (a “</a:t>
            </a:r>
            <a:r>
              <a:rPr lang="en-US" sz="2000" b="1" dirty="0"/>
              <a:t>SPACE PLANNER”</a:t>
            </a:r>
            <a:r>
              <a:rPr lang="en-US" sz="2000" dirty="0"/>
              <a:t>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6248400"/>
            <a:ext cx="419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http://www.expresstowers.in/images/floor_plan1_1.jpg</a:t>
            </a:r>
            <a:r>
              <a:rPr lang="en-US" sz="800" dirty="0"/>
              <a:t> </a:t>
            </a:r>
          </a:p>
        </p:txBody>
      </p:sp>
      <p:pic>
        <p:nvPicPr>
          <p:cNvPr id="82946" name="Picture 2" descr="http://www.expresstowers.in/images/floor_plan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85800"/>
            <a:ext cx="5410200" cy="55054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Typical Modern Commercial Construction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762000"/>
            <a:ext cx="2362200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1200" y="1066800"/>
            <a:ext cx="3352800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14600" y="1752600"/>
            <a:ext cx="21336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553200" y="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Recent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CURTAIN WALL</a:t>
            </a:r>
          </a:p>
        </p:txBody>
      </p:sp>
    </p:spTree>
    <p:extLst>
      <p:ext uri="{BB962C8B-B14F-4D97-AF65-F5344CB8AC3E}">
        <p14:creationId xmlns:p14="http://schemas.microsoft.com/office/powerpoint/2010/main" val="35926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8"/>
    </mc:Choice>
    <mc:Fallback xmlns="">
      <p:transition spd="slow" advTm="6015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1984,85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latin typeface="Arial Narrow" pitchFamily="34" charset="0"/>
              </a:rPr>
              <a:t>Austin TX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800600" cy="3505200"/>
          </a:xfrm>
        </p:spPr>
        <p:txBody>
          <a:bodyPr>
            <a:noAutofit/>
          </a:bodyPr>
          <a:lstStyle/>
          <a:p>
            <a:pPr marL="119063" indent="-9525">
              <a:buNone/>
            </a:pPr>
            <a:endParaRPr lang="en-US" sz="800" b="1" dirty="0"/>
          </a:p>
          <a:p>
            <a:r>
              <a:rPr lang="en-US" sz="1800" dirty="0"/>
              <a:t>2018 Photo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2050" name="Picture 2" descr="C:\Users\WUNDERJT\AppData\Local\Temp\Screen Shot 2019-03-02 at 8.16.26 AM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340898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43600" y="0"/>
            <a:ext cx="3200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Recent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CURTAIN WALL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STEEL SKELETON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9288636"/>
      </p:ext>
    </p:extLst>
  </p:cSld>
  <p:clrMapOvr>
    <a:masterClrMapping/>
  </p:clrMapOvr>
  <p:transition advTm="1639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37"/>
            <a:ext cx="9144000" cy="68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91200" y="15240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0" y="64770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Kasteel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Beersel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, Belgium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"/>
    </mc:Choice>
    <mc:Fallback xmlns="">
      <p:transition spd="slow" advTm="640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48" name="Picture 4" descr="C:\Users\WUNDERJT\Documents\DAD FROM 11_3_12\Pictures\ControlCenter4\Scan\CCI02242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208020" cy="2467708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76600" y="152400"/>
            <a:ext cx="2895600" cy="205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66,000sf hi-tech office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   and light manufacturing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44,00sf office building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685800"/>
            <a:ext cx="1676400" cy="685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57800" y="990600"/>
            <a:ext cx="2057400" cy="1143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527429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608" y="3124200"/>
            <a:ext cx="527439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JT Wunderlich </a:t>
            </a:r>
            <a:r>
              <a:rPr lang="en-US" dirty="0">
                <a:solidFill>
                  <a:srgbClr val="FF0000"/>
                </a:solidFill>
              </a:rPr>
              <a:t>1985,86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 Narrow" pitchFamily="34" charset="0"/>
              </a:rPr>
              <a:t>Director of Projects / Designer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JDC Development, 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3FFFD4-F31D-C546-93A7-57D88E4A760A}"/>
              </a:ext>
            </a:extLst>
          </p:cNvPr>
          <p:cNvSpPr txBox="1">
            <a:spLocks/>
          </p:cNvSpPr>
          <p:nvPr/>
        </p:nvSpPr>
        <p:spPr>
          <a:xfrm>
            <a:off x="6324600" y="0"/>
            <a:ext cx="2819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CURTAIN WALL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 and Reinforced Concrete</a:t>
            </a:r>
          </a:p>
        </p:txBody>
      </p:sp>
    </p:spTree>
    <p:extLst>
      <p:ext uri="{BB962C8B-B14F-4D97-AF65-F5344CB8AC3E}">
        <p14:creationId xmlns:p14="http://schemas.microsoft.com/office/powerpoint/2010/main" val="3262757302"/>
      </p:ext>
    </p:extLst>
  </p:cSld>
  <p:clrMapOvr>
    <a:masterClrMapping/>
  </p:clrMapOvr>
  <p:transition advClick="0" advTm="2209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JT Wunderlich </a:t>
            </a:r>
            <a:r>
              <a:rPr lang="en-US" dirty="0">
                <a:solidFill>
                  <a:srgbClr val="FF0000"/>
                </a:solidFill>
              </a:rPr>
              <a:t>1985,86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143000"/>
            <a:ext cx="7543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Led Design Team, Modified forms, Selected materials &amp; landscaping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  Project nominated for Award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72998"/>
            <a:ext cx="9144000" cy="448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24600" y="0"/>
            <a:ext cx="2819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CURTAIN WALL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Steel and Reinforced Concrete</a:t>
            </a:r>
          </a:p>
        </p:txBody>
      </p:sp>
    </p:spTree>
    <p:extLst>
      <p:ext uri="{BB962C8B-B14F-4D97-AF65-F5344CB8AC3E}">
        <p14:creationId xmlns:p14="http://schemas.microsoft.com/office/powerpoint/2010/main" val="2997728127"/>
      </p:ext>
    </p:extLst>
  </p:cSld>
  <p:clrMapOvr>
    <a:masterClrMapping/>
  </p:clrMapOvr>
  <p:transition advClick="0" advTm="11265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orangesmile.com/extreme/img/main/petronas-tower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11430"/>
            <a:ext cx="10287000" cy="6846571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00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http://www.orangesmile.com/extreme/en/highest-buildings/petronas-towers.htm</a:t>
            </a:r>
            <a:r>
              <a:rPr lang="en-US" sz="800" dirty="0"/>
              <a:t>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5052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César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Pelli</a:t>
            </a:r>
            <a:endParaRPr lang="en-US" sz="14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Petronas</a:t>
            </a:r>
            <a:r>
              <a:rPr lang="en-US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Towers</a:t>
            </a: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Kuala Lumpur, Malaysia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1996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11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6172200"/>
            <a:ext cx="519504" cy="685800"/>
          </a:xfrm>
          <a:prstGeom prst="rect">
            <a:avLst/>
          </a:prstGeom>
          <a:noFill/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Postmodern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1"/>
    </mc:Choice>
    <mc:Fallback xmlns="">
      <p:transition spd="slow" advTm="2574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mages-resrc.staticlp.com/S=W750M,H450M,U/O=85/http://media.lonelyplanet.com/a/g/hi/t/f15f7b57ab31c217f471c6712a2654e0-taipei-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"/>
            <a:ext cx="10286999" cy="68580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642556"/>
            <a:ext cx="403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http://www.lonelyplanet.com/taiwan/taipei/sights/architecture/taipei-101</a:t>
            </a:r>
            <a:r>
              <a:rPr lang="en-US" sz="800" dirty="0"/>
              <a:t>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5052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C.Y.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Lee &amp; Partners </a:t>
            </a: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Taipei 101</a:t>
            </a: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Taipei, Taiwan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2004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11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6172200"/>
            <a:ext cx="519504" cy="685800"/>
          </a:xfrm>
          <a:prstGeom prst="rect">
            <a:avLst/>
          </a:prstGeom>
          <a:noFill/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Postmodern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://www.luxuryestate.com/blog/wp-content/uploads/2014/09/copertina3-720x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399"/>
            <a:ext cx="9144000" cy="5181601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6642556"/>
            <a:ext cx="609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http://www.luxuryestate.com/blog/wp-content/uploads/2014/09/copertina3-720x408.jpg</a:t>
            </a:r>
            <a:r>
              <a:rPr lang="en-US" sz="800" dirty="0"/>
              <a:t>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657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Norman Foster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The Gherkin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London,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2004</a:t>
            </a:r>
          </a:p>
          <a:p>
            <a:pPr>
              <a:buNone/>
            </a:pP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543800" y="838200"/>
            <a:ext cx="7620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519504" cy="685800"/>
          </a:xfrm>
          <a:prstGeom prst="rect">
            <a:avLst/>
          </a:prstGeom>
          <a:noFill/>
        </p:spPr>
      </p:pic>
      <p:sp>
        <p:nvSpPr>
          <p:cNvPr id="16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Neo-Futuristic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  <p:extLst>
      <p:ext uri="{BB962C8B-B14F-4D97-AF65-F5344CB8AC3E}">
        <p14:creationId xmlns:p14="http://schemas.microsoft.com/office/powerpoint/2010/main" val="10048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"/>
    </mc:Choice>
    <mc:Fallback xmlns="">
      <p:transition spd="slow" advTm="9347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 photo CCTVHeadquarters3sma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193" y="0"/>
            <a:ext cx="7478808" cy="68580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6642556"/>
            <a:ext cx="449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http://www.skyscrapercity.com/showthread.php?t=179084</a:t>
            </a:r>
            <a:r>
              <a:rPr lang="en-US" sz="800" dirty="0"/>
              <a:t>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657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Rem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Koolhaas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Ole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Scheeren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CCTV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Headquarters 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Beijing, China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2008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8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519504" cy="685800"/>
          </a:xfrm>
          <a:prstGeom prst="rect">
            <a:avLst/>
          </a:prstGeom>
          <a:noFill/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Deconstructive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6"/>
    </mc:Choice>
    <mc:Fallback xmlns="">
      <p:transition spd="slow" advTm="16836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ew York By Gehry at 8 Spruce Street - New York City - Facade | by BostonCityW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800" y="838200"/>
            <a:ext cx="3860800" cy="2895600"/>
          </a:xfrm>
          <a:prstGeom prst="rect">
            <a:avLst/>
          </a:prstGeom>
          <a:noFill/>
        </p:spPr>
      </p:pic>
      <p:pic>
        <p:nvPicPr>
          <p:cNvPr id="12" name="Picture 2" descr="Image result for Spruce St. Tower New Yo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-14285"/>
            <a:ext cx="2971800" cy="6872285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685800"/>
            <a:ext cx="44196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6642556"/>
            <a:ext cx="403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https://www.pinterest.com/pin/279997301807926908/</a:t>
            </a:r>
            <a:r>
              <a:rPr lang="en-US" sz="800" dirty="0"/>
              <a:t>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5052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Frank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Gehry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Spruce St. Tower</a:t>
            </a:r>
          </a:p>
          <a:p>
            <a:pPr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New York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2011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3505200"/>
            <a:ext cx="449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5"/>
              </a:rPr>
              <a:t>https://www.flickr.com/photos/bostoncitywalk/6657472251</a:t>
            </a:r>
            <a:r>
              <a:rPr lang="en-US" sz="800" dirty="0"/>
              <a:t> </a:t>
            </a:r>
          </a:p>
        </p:txBody>
      </p:sp>
      <p:pic>
        <p:nvPicPr>
          <p:cNvPr id="15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519504" cy="685800"/>
          </a:xfrm>
          <a:prstGeom prst="rect">
            <a:avLst/>
          </a:prstGeom>
          <a:noFill/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Deconstructive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3"/>
    </mc:Choice>
    <mc:Fallback xmlns="">
      <p:transition spd="slow" advTm="11593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le:Burj dubai aerial closeu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1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hlinkClick r:id="rId3"/>
              </a:rPr>
              <a:t>http://en.wikipedia.org/wiki/File:Burj_dubai_aerial_closeup.jpg</a:t>
            </a:r>
            <a:r>
              <a:rPr lang="en-US" sz="800" b="1" dirty="0"/>
              <a:t> </a:t>
            </a:r>
            <a:endParaRPr lang="en-US" sz="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2819400"/>
            <a:ext cx="29718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World’s</a:t>
            </a:r>
          </a:p>
          <a:p>
            <a:pPr lvl="0" algn="ctr">
              <a:spcBef>
                <a:spcPct val="0"/>
              </a:spcBef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Tallest Building </a:t>
            </a:r>
          </a:p>
          <a:p>
            <a:pPr lvl="0" algn="ctr">
              <a:spcBef>
                <a:spcPct val="0"/>
              </a:spcBef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b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45720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4300" dirty="0">
                <a:latin typeface="Arial" pitchFamily="34" charset="0"/>
                <a:cs typeface="Arial" pitchFamily="34" charset="0"/>
              </a:rPr>
              <a:t>Adrian Smith, Marshall </a:t>
            </a:r>
            <a:r>
              <a:rPr lang="en-US" sz="4300" dirty="0" err="1">
                <a:latin typeface="Arial" pitchFamily="34" charset="0"/>
                <a:cs typeface="Arial" pitchFamily="34" charset="0"/>
              </a:rPr>
              <a:t>Strabala</a:t>
            </a:r>
            <a:r>
              <a:rPr lang="en-US" sz="43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lvl="0">
              <a:spcBef>
                <a:spcPct val="0"/>
              </a:spcBef>
            </a:pPr>
            <a:r>
              <a:rPr lang="en-US" sz="4300" dirty="0">
                <a:latin typeface="Arial" pitchFamily="34" charset="0"/>
                <a:cs typeface="Arial" pitchFamily="34" charset="0"/>
              </a:rPr>
              <a:t>George J. </a:t>
            </a:r>
            <a:r>
              <a:rPr lang="en-US" sz="4300" dirty="0" err="1">
                <a:latin typeface="Arial" pitchFamily="34" charset="0"/>
                <a:cs typeface="Arial" pitchFamily="34" charset="0"/>
              </a:rPr>
              <a:t>Efstathiou</a:t>
            </a:r>
            <a:r>
              <a:rPr lang="en-US" sz="4300" dirty="0">
                <a:latin typeface="Arial" pitchFamily="34" charset="0"/>
                <a:cs typeface="Arial" pitchFamily="34" charset="0"/>
              </a:rPr>
              <a:t>, William F. Baker</a:t>
            </a:r>
          </a:p>
          <a:p>
            <a:pPr lvl="0">
              <a:spcBef>
                <a:spcPct val="0"/>
              </a:spcBef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Burj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Khalifa</a:t>
            </a:r>
            <a:endParaRPr kumimoji="0" lang="en-US" sz="55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en-US" sz="5500" b="1" i="1" dirty="0">
                <a:latin typeface="Arial" pitchFamily="34" charset="0"/>
                <a:cs typeface="Arial" pitchFamily="34" charset="0"/>
              </a:rPr>
              <a:t>Dubai, United Arab Emirates </a:t>
            </a:r>
            <a:r>
              <a:rPr lang="en-US" sz="55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519504" cy="685800"/>
          </a:xfrm>
          <a:prstGeom prst="rect">
            <a:avLst/>
          </a:prstGeom>
          <a:noFill/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Neo-Futuristic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"/>
    </mc:Choice>
    <mc:Fallback xmlns="">
      <p:transition spd="slow" advTm="6459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6688723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hlinkClick r:id="rId2"/>
              </a:rPr>
              <a:t>http://highrisefacilities.com/wp-content/uploads/2013/12/Skyscraper-History-Chart.jpg</a:t>
            </a:r>
            <a:r>
              <a:rPr lang="en-US" sz="800" b="1" dirty="0"/>
              <a:t> </a:t>
            </a:r>
          </a:p>
          <a:p>
            <a:endParaRPr lang="en-US" sz="800" dirty="0"/>
          </a:p>
        </p:txBody>
      </p:sp>
      <p:pic>
        <p:nvPicPr>
          <p:cNvPr id="24578" name="Picture 2" descr="http://highrisefacilities.com/wp-content/uploads/2013/12/Skyscraper-History-Char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1445"/>
            <a:ext cx="9144000" cy="5309355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200" y="11430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Burj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Khalifa </a:t>
            </a:r>
            <a:r>
              <a:rPr lang="en-US" sz="7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lang="en-US" sz="7200" b="1" i="1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Neo-Futuristic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"/>
    </mc:Choice>
    <mc:Fallback xmlns="">
      <p:transition spd="slow" advTm="4467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19047"/>
            <a:ext cx="7227602" cy="672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642556"/>
            <a:ext cx="708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http://upload.wikimedia.org/wikipedia/commons/thumb/0/06/Burj_Khalifa_floors.svg/512px-Burj_Khalifa_floors.svg.png</a:t>
            </a:r>
            <a:r>
              <a:rPr lang="en-US" sz="800" dirty="0"/>
              <a:t> 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Neo-Futuristic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67AAF1-B488-F74C-9373-08A55815CC71}"/>
              </a:ext>
            </a:extLst>
          </p:cNvPr>
          <p:cNvSpPr txBox="1">
            <a:spLocks/>
          </p:cNvSpPr>
          <p:nvPr/>
        </p:nvSpPr>
        <p:spPr>
          <a:xfrm>
            <a:off x="12425" y="4445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Burj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Khalifa </a:t>
            </a:r>
            <a:r>
              <a:rPr lang="en-US" sz="7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lang="en-US" sz="7200" b="1" i="1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1"/>
    </mc:Choice>
    <mc:Fallback xmlns="">
      <p:transition spd="slow" advTm="80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64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920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91200" y="152400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2014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230" y="2667000"/>
            <a:ext cx="3453540" cy="257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867400" y="5257800"/>
            <a:ext cx="30480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Kasteel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Beersel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, Belgium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05200" y="1524000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Selecting a castle to visit on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2014 Belgium/Italy/England trip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flipH="1">
            <a:off x="5105400" y="3505200"/>
            <a:ext cx="381000" cy="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4"/>
    </mc:Choice>
    <mc:Fallback xmlns="">
      <p:transition spd="slow" advTm="16644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42556"/>
            <a:ext cx="708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http://upload.wikimedia.org/wikipedia/commons/thumb/0/06/Burj_Khalifa_floors.svg/512px-Burj_Khalifa_floors.svg.png</a:t>
            </a:r>
            <a:r>
              <a:rPr lang="en-US" sz="800" dirty="0"/>
              <a:t>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305800" cy="4691063"/>
          </a:xfrm>
        </p:spPr>
        <p:txBody>
          <a:bodyPr>
            <a:normAutofit/>
          </a:bodyPr>
          <a:lstStyle/>
          <a:p>
            <a:r>
              <a:rPr lang="en-US" sz="2000" dirty="0"/>
              <a:t>Video: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3"/>
              </a:rPr>
              <a:t>http://www.skymetweather.com/content/earth-and-nature/must-watch-natures-lightning-show-over-burj-khalifa/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858000" y="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Neo-Futuristic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Architectural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A954BE-EE13-1343-BF2C-1225EB31F2D0}"/>
              </a:ext>
            </a:extLst>
          </p:cNvPr>
          <p:cNvSpPr txBox="1">
            <a:spLocks/>
          </p:cNvSpPr>
          <p:nvPr/>
        </p:nvSpPr>
        <p:spPr>
          <a:xfrm>
            <a:off x="76200" y="11430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Burj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Khalifa </a:t>
            </a:r>
            <a:r>
              <a:rPr lang="en-US" sz="7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lang="en-US" sz="7200" b="1" i="1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"/>
    </mc:Choice>
    <mc:Fallback xmlns="">
      <p:transition spd="slow" advTm="5123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56388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 Marshall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Strabala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Jun Xia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Shanghai Tower </a:t>
            </a:r>
          </a:p>
          <a:p>
            <a:pPr lvl="0">
              <a:spcBef>
                <a:spcPct val="0"/>
              </a:spcBef>
              <a:defRPr/>
            </a:pPr>
            <a:r>
              <a:rPr lang="en-US" b="1" i="1" dirty="0">
                <a:latin typeface="Arial" pitchFamily="34" charset="0"/>
                <a:cs typeface="Arial" pitchFamily="34" charset="0"/>
              </a:rPr>
              <a:t>Shanghai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China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2015</a:t>
            </a:r>
          </a:p>
        </p:txBody>
      </p:sp>
      <p:pic>
        <p:nvPicPr>
          <p:cNvPr id="10" name="Picture 2" descr="http://www.evolo.us/wp-content/uploads/2010/07/twisting-tower-shangha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2743200" cy="42862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71600" y="5562600"/>
            <a:ext cx="29718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                                </a:t>
            </a:r>
            <a:r>
              <a:rPr lang="en-US" sz="800" baseline="30000" dirty="0">
                <a:hlinkClick r:id="rId3"/>
              </a:rPr>
              <a:t>http://www.evolo.us/wp-content/uploads/2010/07/twisting-tower-shanghai.jpg</a:t>
            </a:r>
            <a:endParaRPr lang="en-US" sz="800" baseline="300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143000"/>
            <a:ext cx="2667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Artist’s rendition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 descr="Shanghai Tower 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0" y="6642556"/>
            <a:ext cx="21739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https://en.wikipedia.org/wiki/Shanghai_Tower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2" descr="https://images-na.ssl-images-amazon.com/images/I/51-XErZ6L4L._SX376_BO1,204,203,200_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519504" cy="685800"/>
          </a:xfrm>
          <a:prstGeom prst="rect">
            <a:avLst/>
          </a:prstGeom>
          <a:noFill/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0"/>
    </mc:Choice>
    <mc:Fallback xmlns="">
      <p:transition spd="slow" advTm="1258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 descr="http://images.autodesk.com/flashassets/thegallery/galleries/shanghai_tower/1.analysis/images/Shanghai_Tower_Analysi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008914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5638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hlinkClick r:id="rId3"/>
              </a:rPr>
              <a:t>http://images.autodesk.com/flashassets/thegallery/galleries/shanghai_tower/1.analysis/images/Shanghai_Tower_Analysis_2.jpg</a:t>
            </a:r>
            <a:endParaRPr lang="en-US" sz="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685800"/>
            <a:ext cx="41910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URBAN DESIGN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"/>
    </mc:Choice>
    <mc:Fallback xmlns="">
      <p:transition spd="slow" advTm="564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http://images.autodesk.com/flashassets/thegallery/galleries/shanghai_tower/3.taper/images/Shanghai_Tower_Tape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229600" cy="54080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642556"/>
            <a:ext cx="46482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/>
              <a:t>http://images.autodesk.com/flashassets/thegallery/galleries/shanghai_tower/3.taper/images/Shanghai_Tower_Taper_1.jpg</a:t>
            </a:r>
          </a:p>
          <a:p>
            <a:r>
              <a:rPr lang="en-US" sz="800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5638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33400"/>
            <a:ext cx="51816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CONCEPTUAL DESIGN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D555B6-B51B-1A48-94FF-C7DE4349E15F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tatic1.1.sqspcdn.com/static/f/561326/13047153/1309882861540/WineyPost1Image1.jpg?token=vhIek183Bsu4ZFt8DJO37mNX3QU%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1" y="10886"/>
            <a:ext cx="5638800" cy="68471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642556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http://www.gensleron.com/storage/post-images/WineyPost1Image1.jpg</a:t>
            </a:r>
            <a:r>
              <a:rPr lang="en-US" sz="800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5638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52400" y="1447800"/>
            <a:ext cx="43434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CONCEPTUAL DESIGN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93D265-547F-8F49-9497-D7F3B7E4BE37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4"/>
    </mc:Choice>
    <mc:Fallback xmlns="">
      <p:transition spd="slow" advTm="7744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http://www.vmspace.com/uploads/magazine/512/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519764"/>
            <a:ext cx="8229600" cy="63382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64255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http://www.vmspace.com/uploads/magazine/512/r1.jpg</a:t>
            </a:r>
            <a:r>
              <a:rPr lang="en-US" sz="800" dirty="0"/>
              <a:t> </a:t>
            </a:r>
          </a:p>
          <a:p>
            <a:endParaRPr lang="en-US" sz="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5638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962400" y="0"/>
            <a:ext cx="5181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533400"/>
            <a:ext cx="37338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CONCEPTUAL DESIGN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D2B6C-C9FE-D844-A961-5D8AC87DC4C9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spd="slow" advTm="17724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81400" cy="4691063"/>
          </a:xfrm>
        </p:spPr>
        <p:txBody>
          <a:bodyPr>
            <a:normAutofit/>
          </a:bodyPr>
          <a:lstStyle/>
          <a:p>
            <a:r>
              <a:rPr lang="en-US" sz="2400" dirty="0"/>
              <a:t>Huge glass </a:t>
            </a:r>
            <a:r>
              <a:rPr lang="en-US" sz="2400" b="1" dirty="0"/>
              <a:t>curtain walls</a:t>
            </a:r>
            <a:r>
              <a:rPr lang="en-US" sz="2400" dirty="0"/>
              <a:t> hung from upper decks</a:t>
            </a:r>
          </a:p>
        </p:txBody>
      </p:sp>
      <p:pic>
        <p:nvPicPr>
          <p:cNvPr id="76802" name="Picture 2" descr="http://www.anotherpartofme.com/wp-content/uploads/2013/05/shanghai_tower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1" y="0"/>
            <a:ext cx="4495800" cy="68917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4255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</a:t>
            </a:r>
            <a:r>
              <a:rPr lang="en-US" sz="800" dirty="0" err="1"/>
              <a:t>From:http</a:t>
            </a:r>
            <a:r>
              <a:rPr lang="en-US" sz="800" dirty="0"/>
              <a:t>://</a:t>
            </a:r>
            <a:r>
              <a:rPr lang="en-US" sz="800" dirty="0" err="1"/>
              <a:t>www.anotherpartofme.com</a:t>
            </a:r>
            <a:r>
              <a:rPr lang="en-US" sz="800" dirty="0"/>
              <a:t>/</a:t>
            </a:r>
            <a:r>
              <a:rPr lang="en-US" sz="800" dirty="0" err="1"/>
              <a:t>wp</a:t>
            </a:r>
            <a:r>
              <a:rPr lang="en-US" sz="800" dirty="0"/>
              <a:t>-content/uploads/2013/05/shanghai_tower03.jpg  </a:t>
            </a:r>
          </a:p>
          <a:p>
            <a:endParaRPr lang="en-US" sz="8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A7A65E-EA2B-5745-934A-85255744B920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sites.psu.edu/khalqubbaj/wp-content/uploads/sites/4598/2013/09/ShanghaiTower_8_v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28" y="-1"/>
            <a:ext cx="4471972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42556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hlinkClick r:id="rId3"/>
              </a:rPr>
              <a:t>http://sites.psu.edu/khalqubbaj/wp-content/uploads/sites/4598/2013/09/ShanghaiTower_8_v2.jp</a:t>
            </a:r>
            <a:r>
              <a:rPr lang="en-US" sz="800" baseline="30000" dirty="0"/>
              <a:t> g</a:t>
            </a:r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D4A11-CCF0-E94C-B28F-BE00828A3B1C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7"/>
    </mc:Choice>
    <mc:Fallback xmlns="">
      <p:transition spd="slow" advTm="22217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 descr="http://assets.inhabitat.com/wp-content/blogs.dir/1/files/2011/12/Shanghai-tower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28"/>
            <a:ext cx="9144000" cy="67449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7056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hlinkClick r:id="rId3"/>
              </a:rPr>
              <a:t>http://assets.inhabitat.com/wp-content/blogs.dir/1/files/2011/12/Shanghai-tower-6.jpg</a:t>
            </a:r>
            <a:r>
              <a:rPr lang="en-US" sz="800" baseline="30000" dirty="0"/>
              <a:t> </a:t>
            </a:r>
            <a:endParaRPr lang="en-US" sz="800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7086600" y="5943600"/>
            <a:ext cx="2057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Huge glass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curtain walls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hung from upper decks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0A34AE-B7DD-5249-9FF0-08097DCD2602}"/>
              </a:ext>
            </a:extLst>
          </p:cNvPr>
          <p:cNvSpPr/>
          <p:nvPr/>
        </p:nvSpPr>
        <p:spPr>
          <a:xfrm>
            <a:off x="62121" y="158233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7"/>
    </mc:Choice>
    <mc:Fallback xmlns="">
      <p:transition spd="slow" advTm="8767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china-sbs.com/userfiles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4800"/>
            <a:ext cx="6304179" cy="655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4255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http://www.china-sbs.com/userfiles/26.jpg</a:t>
            </a:r>
            <a:r>
              <a:rPr lang="en-US" sz="800" dirty="0"/>
              <a:t> </a:t>
            </a:r>
          </a:p>
          <a:p>
            <a:endParaRPr lang="en-US" sz="800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2514600" cy="2786063"/>
          </a:xfrm>
        </p:spPr>
        <p:txBody>
          <a:bodyPr>
            <a:normAutofit/>
          </a:bodyPr>
          <a:lstStyle/>
          <a:p>
            <a:r>
              <a:rPr lang="en-US" sz="2400" dirty="0"/>
              <a:t>Double outer walls allows for internal open spaces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3733800"/>
            <a:ext cx="6096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438400" y="3581400"/>
            <a:ext cx="228600" cy="76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00408-50F0-814C-A542-592D5CF78477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6"/>
    </mc:Choice>
    <mc:Fallback xmlns="">
      <p:transition spd="slow" advTm="82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2590800" cy="26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0"/>
            <a:ext cx="3429000" cy="6858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DEFINING SPACE</a:t>
            </a:r>
          </a:p>
          <a:p>
            <a:endParaRPr lang="en-US" sz="2000" i="1" dirty="0">
              <a:solidFill>
                <a:schemeClr val="bg1"/>
              </a:solidFill>
            </a:endParaRPr>
          </a:p>
          <a:p>
            <a:endParaRPr lang="en-US" sz="2000" i="1" dirty="0">
              <a:solidFill>
                <a:schemeClr val="bg1"/>
              </a:solidFill>
            </a:endParaRP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“A obelisk or tower establishes a point on the ground and makes it visible in space</a:t>
            </a:r>
            <a:br>
              <a:rPr lang="en-US" sz="2400" i="1" dirty="0">
                <a:solidFill>
                  <a:schemeClr val="bg1"/>
                </a:solidFill>
              </a:rPr>
            </a:br>
            <a:endParaRPr lang="en-US" sz="2400" i="1" dirty="0">
              <a:solidFill>
                <a:schemeClr val="bg1"/>
              </a:solidFill>
            </a:endParaRPr>
          </a:p>
          <a:p>
            <a:endParaRPr lang="en-US" sz="2400" i="1" dirty="0">
              <a:solidFill>
                <a:schemeClr val="bg1"/>
              </a:solidFill>
            </a:endParaRP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… a column generates a field about itself and interacts with the space” [2]</a:t>
            </a:r>
          </a:p>
        </p:txBody>
      </p:sp>
      <p:pic>
        <p:nvPicPr>
          <p:cNvPr id="9" name="Picture 8" descr="http://i3.ebkimg.com/previews/001/001771/001771578/001771578-hq-168-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39971"/>
            <a:ext cx="609600" cy="918029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685799" cy="15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9"/>
    </mc:Choice>
    <mc:Fallback xmlns="">
      <p:transition spd="slow" advTm="23079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ssets.inhabitat.com/wp-content/blogs.dir/1/files/2011/12/shanghai-tower-b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1" y="2969916"/>
            <a:ext cx="5638800" cy="36404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38600" y="662940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http://assets.inhabitat.com/wp-content/blogs.dir/1/files/2011/12/shanghai-tower-bim.jpg</a:t>
            </a:r>
            <a:r>
              <a:rPr lang="en-US" sz="800" dirty="0"/>
              <a:t> </a:t>
            </a:r>
          </a:p>
          <a:p>
            <a:r>
              <a:rPr lang="en-US" sz="8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394692"/>
            <a:ext cx="3124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Glass façade reduces wind loads by 24%. Therefore 25% less structural steel saves US$58 million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Construction practices optimized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Vertical-axis wind turbines at top generate 350,000 kWh of electricity per year</a:t>
            </a:r>
          </a:p>
          <a:p>
            <a:pPr marL="514350" indent="-514350">
              <a:buFont typeface="+mj-lt"/>
              <a:buAutoNum type="arabicPeriod"/>
            </a:pPr>
            <a:endParaRPr lang="en-US" baseline="300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Double-layered insulating glass façade reduces need for air conditioning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Heating &amp;cooling use geothermal energy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Rain water collection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C1706C-445C-5347-AABD-08D47ECB1844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1"/>
    </mc:Choice>
    <mc:Fallback xmlns="">
      <p:transition spd="slow" advTm="1741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 descr="http://4.bp.blogspot.com/-UGNergNxHYA/UCPj3Bp2gDI/AAAAAAAAHQk/KaEbJhj_qH8/s1600/Shanghai_Tower_worlds_tallest_skyscrapers_Blueprints_Structural_Models_and_floor_plans_by_Gensler_world_of_architecture_worldofarchi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52399"/>
            <a:ext cx="8636000" cy="6477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656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</a:t>
            </a:r>
            <a:r>
              <a:rPr lang="en-US" sz="800" dirty="0" err="1"/>
              <a:t>From:http</a:t>
            </a:r>
            <a:r>
              <a:rPr lang="en-US" sz="800" dirty="0"/>
              <a:t>://4.bp.blogspot.com/-</a:t>
            </a:r>
            <a:r>
              <a:rPr lang="en-US" sz="800" dirty="0" err="1"/>
              <a:t>UGNergNxHYA</a:t>
            </a:r>
            <a:r>
              <a:rPr lang="en-US" sz="800" dirty="0"/>
              <a:t>/UCPj3Bp2gDI/</a:t>
            </a:r>
            <a:r>
              <a:rPr lang="en-US" sz="800" dirty="0" err="1"/>
              <a:t>AAAAAAAAHQk</a:t>
            </a:r>
            <a:r>
              <a:rPr lang="en-US" sz="800" dirty="0"/>
              <a:t>/KaEbJhj_qH8/s1600/Shanghai_Tower_worlds_tallest_skyscrapers_Blueprints_Structural_Models_and_floor_plans_by_Gensler_world_of_architecture_worldofarchi_08.jpg  </a:t>
            </a:r>
          </a:p>
          <a:p>
            <a:r>
              <a:rPr lang="en-US" sz="800" dirty="0"/>
              <a:t> 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C0DFC-9B35-534B-9909-652C1CA962BB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"/>
    </mc:Choice>
    <mc:Fallback xmlns="">
      <p:transition spd="slow" advTm="5245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e-architect.co.uk/images/jpgs/shanghai/shanghai-tower-g070813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4255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http://www.e-architect.co.uk/images/jpgs/shanghai/shanghai-tower-g070813-3.jpg</a:t>
            </a:r>
            <a:r>
              <a:rPr lang="en-US" sz="800" dirty="0"/>
              <a:t> </a:t>
            </a:r>
          </a:p>
          <a:p>
            <a:r>
              <a:rPr lang="en-US" sz="800" dirty="0"/>
              <a:t> :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371600"/>
            <a:ext cx="2438399" cy="46910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Has a concrete core, and structural steel.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Not tallest building, but doesn’t aspire to be – it’s something completely new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</a:t>
            </a:r>
          </a:p>
          <a:p>
            <a:pPr algn="ctr"/>
            <a:r>
              <a:rPr lang="en-US" sz="2000" dirty="0"/>
              <a:t>VERTICAL GREEN CITY </a:t>
            </a:r>
          </a:p>
          <a:p>
            <a:endParaRPr lang="en-US" sz="24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70611-2492-7749-8E90-F6FF5BC21A0F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6"/>
    </mc:Choice>
    <mc:Fallback xmlns="">
      <p:transition spd="slow" advTm="15426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2.cdn.cnn.com/cnnnext/dam/assets/140106035429-shanghai-pollution-story-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8999"/>
            <a:ext cx="6096000" cy="3429001"/>
          </a:xfrm>
          <a:prstGeom prst="rect">
            <a:avLst/>
          </a:prstGeom>
          <a:noFill/>
        </p:spPr>
      </p:pic>
      <p:pic>
        <p:nvPicPr>
          <p:cNvPr id="10" name="Picture 2" descr="Shanghai Tower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628900"/>
            <a:ext cx="2819400" cy="4229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4255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</a:t>
            </a:r>
            <a:r>
              <a:rPr lang="en-US" sz="800" dirty="0">
                <a:hlinkClick r:id="rId4"/>
              </a:rPr>
              <a:t>http://www.e-architect.co.uk/images/jpgs/shanghai/shanghai-tower-g070813-3.jpg</a:t>
            </a:r>
            <a:r>
              <a:rPr lang="en-US" sz="800" dirty="0"/>
              <a:t> </a:t>
            </a:r>
          </a:p>
          <a:p>
            <a:r>
              <a:rPr lang="en-US" sz="800" dirty="0"/>
              <a:t> :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609600"/>
            <a:ext cx="8534400" cy="4691063"/>
          </a:xfrm>
        </p:spPr>
        <p:txBody>
          <a:bodyPr>
            <a:normAutofit/>
          </a:bodyPr>
          <a:lstStyle/>
          <a:p>
            <a:r>
              <a:rPr lang="en-US" sz="2400" dirty="0"/>
              <a:t>However,</a:t>
            </a:r>
          </a:p>
          <a:p>
            <a:endParaRPr lang="en-US" sz="2400" dirty="0"/>
          </a:p>
          <a:p>
            <a:r>
              <a:rPr lang="en-US" sz="2400" dirty="0"/>
              <a:t>We hopefully won’t rely entirely on artificial interior worlds – no matter how well we can make them “Sustainable”</a:t>
            </a:r>
          </a:p>
          <a:p>
            <a:pPr algn="ctr"/>
            <a:endParaRPr lang="en-US" sz="2000" dirty="0"/>
          </a:p>
          <a:p>
            <a:pPr algn="ctr"/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19800" y="3581400"/>
            <a:ext cx="1371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70007" y="6642556"/>
            <a:ext cx="21739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https://en.wikipedia.org/wiki/Shanghai_Tower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6858000" y="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Sustainable Design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018C1-80AE-994E-B9B1-32DB72D74468}"/>
              </a:ext>
            </a:extLst>
          </p:cNvPr>
          <p:cNvSpPr/>
          <p:nvPr/>
        </p:nvSpPr>
        <p:spPr>
          <a:xfrm>
            <a:off x="0" y="0"/>
            <a:ext cx="225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Shanghai Tower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5334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"/>
            <a:ext cx="44196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/>
              <a:t>“Wide-Flange” </a:t>
            </a:r>
            <a:r>
              <a:rPr lang="en-US" sz="2000" dirty="0"/>
              <a:t>steel beam or column </a:t>
            </a:r>
            <a:r>
              <a:rPr lang="en-US" sz="2000" i="1" dirty="0"/>
              <a:t>(sometimes called an “I beam”, but not by Engineers or most Architects) </a:t>
            </a:r>
            <a:r>
              <a:rPr lang="en-US" sz="2000" dirty="0"/>
              <a:t>helped allow taller buildings</a:t>
            </a:r>
          </a:p>
          <a:p>
            <a:pPr>
              <a:buNone/>
            </a:pPr>
            <a:r>
              <a:rPr lang="en-US" sz="2000" dirty="0"/>
              <a:t>            Great:</a:t>
            </a:r>
          </a:p>
          <a:p>
            <a:pPr lvl="2"/>
            <a:r>
              <a:rPr lang="en-US" sz="2000" dirty="0"/>
              <a:t>Flexural Strength </a:t>
            </a:r>
          </a:p>
          <a:p>
            <a:pPr lvl="2"/>
            <a:r>
              <a:rPr lang="en-US" sz="2000" dirty="0"/>
              <a:t>Compression Strength</a:t>
            </a:r>
          </a:p>
          <a:p>
            <a:pPr lvl="2"/>
            <a:r>
              <a:rPr lang="en-US" sz="2000" dirty="0"/>
              <a:t>Shear Strength</a:t>
            </a:r>
          </a:p>
          <a:p>
            <a:pPr lvl="2"/>
            <a:r>
              <a:rPr lang="en-US" sz="2000" dirty="0"/>
              <a:t>Tensile Strength</a:t>
            </a:r>
          </a:p>
          <a:p>
            <a:pPr>
              <a:buNone/>
            </a:pPr>
            <a:r>
              <a:rPr lang="en-US" sz="2000" dirty="0"/>
              <a:t>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642556"/>
            <a:ext cx="419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http://www.architectionary.com/uploads/WideFlangeSection/wshape.jpg</a:t>
            </a:r>
            <a:r>
              <a:rPr lang="en-US" sz="800" dirty="0"/>
              <a:t> </a:t>
            </a:r>
          </a:p>
        </p:txBody>
      </p:sp>
      <p:pic>
        <p:nvPicPr>
          <p:cNvPr id="1026" name="Picture 2" descr="http://www.architectionary.com/uploads/WideFlangeSection/wsha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182395"/>
            <a:ext cx="5638800" cy="4270319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239000" y="0"/>
            <a:ext cx="1905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STRUCTURAL STEEL</a:t>
            </a:r>
          </a:p>
        </p:txBody>
      </p:sp>
    </p:spTree>
    <p:extLst>
      <p:ext uri="{BB962C8B-B14F-4D97-AF65-F5344CB8AC3E}">
        <p14:creationId xmlns:p14="http://schemas.microsoft.com/office/powerpoint/2010/main" val="22368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8"/>
    </mc:Choice>
    <mc:Fallback xmlns="">
      <p:transition spd="slow" advTm="19988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381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STRUCTURAL STEEL FABRICATION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2468F-7AB8-BF4F-AC6C-5503BFDC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85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C241A-2EE4-6F4E-8318-25E586D4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81000"/>
            <a:ext cx="5029200" cy="905027"/>
          </a:xfrm>
          <a:prstGeom prst="rect">
            <a:avLst/>
          </a:prstGeom>
        </p:spPr>
      </p:pic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4839387"/>
            <a:ext cx="1600200" cy="20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5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"/>
    </mc:Choice>
    <mc:Fallback xmlns="">
      <p:transition spd="slow" advTm="13321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3E918-7F90-214F-902F-1DA5D1F3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898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5C8BF-477D-9445-8FA5-F73EAD3E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469" y="1371600"/>
            <a:ext cx="4419600" cy="4255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F672F-2C54-B04E-8881-4D6CCEC3DE5D}"/>
              </a:ext>
            </a:extLst>
          </p:cNvPr>
          <p:cNvSpPr txBox="1"/>
          <p:nvPr/>
        </p:nvSpPr>
        <p:spPr>
          <a:xfrm>
            <a:off x="1447800" y="3898761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MOLTEN IRON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097BA-A626-F242-A1D3-EDDCD8877288}"/>
              </a:ext>
            </a:extLst>
          </p:cNvPr>
          <p:cNvSpPr txBox="1"/>
          <p:nvPr/>
        </p:nvSpPr>
        <p:spPr>
          <a:xfrm>
            <a:off x="4875827" y="5651064"/>
            <a:ext cx="38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ROLLING MILL (forming a Wide-Flange)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273108-0D63-CF47-A3EA-773E2AC9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381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STRUCTURAL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464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"/>
    </mc:Choice>
    <mc:Fallback xmlns="">
      <p:transition spd="slow" advTm="14183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DD5D19-C4D0-F343-B242-6BF963501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8" y="76200"/>
            <a:ext cx="4440155" cy="3581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1DFD9-13FA-2D4D-8881-9A9384C73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136" y="2202611"/>
            <a:ext cx="4446448" cy="32075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EFDCA6-F1E5-D64E-8FB5-344F31868899}"/>
              </a:ext>
            </a:extLst>
          </p:cNvPr>
          <p:cNvSpPr txBox="1">
            <a:spLocks/>
          </p:cNvSpPr>
          <p:nvPr/>
        </p:nvSpPr>
        <p:spPr>
          <a:xfrm>
            <a:off x="5181600" y="0"/>
            <a:ext cx="39624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/>
              <a:t>STRUCTURAL STEEL FABRICATION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1A9CA-F991-3F43-8F1D-D489A15A8C1E}"/>
              </a:ext>
            </a:extLst>
          </p:cNvPr>
          <p:cNvSpPr txBox="1"/>
          <p:nvPr/>
        </p:nvSpPr>
        <p:spPr>
          <a:xfrm>
            <a:off x="431439" y="3657599"/>
            <a:ext cx="375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ROLLING MILL (cutting a Wide-Flange)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A54F6-94F5-1144-BA63-E894FB57BCBB}"/>
              </a:ext>
            </a:extLst>
          </p:cNvPr>
          <p:cNvSpPr txBox="1"/>
          <p:nvPr/>
        </p:nvSpPr>
        <p:spPr>
          <a:xfrm>
            <a:off x="4800600" y="5383768"/>
            <a:ext cx="413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INSPECTING Wide-Flange Beams/Columns</a:t>
            </a:r>
          </a:p>
        </p:txBody>
      </p:sp>
    </p:spTree>
    <p:extLst>
      <p:ext uri="{BB962C8B-B14F-4D97-AF65-F5344CB8AC3E}">
        <p14:creationId xmlns:p14="http://schemas.microsoft.com/office/powerpoint/2010/main" val="23090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0"/>
    </mc:Choice>
    <mc:Fallback xmlns="">
      <p:transition spd="slow" advTm="761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566A0-4CAF-6041-9511-7370FFDAA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58000" cy="4967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50DB4C-79D6-CE4D-9626-4030033A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076289"/>
            <a:ext cx="6324600" cy="17055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B557AD-21F8-9348-97B3-3353E20866D4}"/>
              </a:ext>
            </a:extLst>
          </p:cNvPr>
          <p:cNvSpPr txBox="1">
            <a:spLocks/>
          </p:cNvSpPr>
          <p:nvPr/>
        </p:nvSpPr>
        <p:spPr>
          <a:xfrm>
            <a:off x="6858000" y="8312"/>
            <a:ext cx="2286000" cy="677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STRUCTURAL STEEL </a:t>
            </a:r>
          </a:p>
          <a:p>
            <a:pPr algn="r"/>
            <a:r>
              <a:rPr lang="en-US" dirty="0"/>
              <a:t>SHAPES</a:t>
            </a:r>
          </a:p>
        </p:txBody>
      </p:sp>
    </p:spTree>
    <p:extLst>
      <p:ext uri="{BB962C8B-B14F-4D97-AF65-F5344CB8AC3E}">
        <p14:creationId xmlns:p14="http://schemas.microsoft.com/office/powerpoint/2010/main" val="24327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8"/>
    </mc:Choice>
    <mc:Fallback xmlns="">
      <p:transition spd="slow" advTm="17978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55EB9E-7289-0F47-8191-26B708B9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83891"/>
            <a:ext cx="7890299" cy="53121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A61249-9353-2E40-A443-09C215645B75}"/>
              </a:ext>
            </a:extLst>
          </p:cNvPr>
          <p:cNvSpPr txBox="1">
            <a:spLocks/>
          </p:cNvSpPr>
          <p:nvPr/>
        </p:nvSpPr>
        <p:spPr>
          <a:xfrm>
            <a:off x="6858000" y="8312"/>
            <a:ext cx="2286000" cy="677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STRUCTURAL STEEL </a:t>
            </a:r>
          </a:p>
          <a:p>
            <a:pPr algn="r"/>
            <a:r>
              <a:rPr lang="en-US" dirty="0"/>
              <a:t>SHAPES</a:t>
            </a:r>
          </a:p>
        </p:txBody>
      </p:sp>
    </p:spTree>
    <p:extLst>
      <p:ext uri="{BB962C8B-B14F-4D97-AF65-F5344CB8AC3E}">
        <p14:creationId xmlns:p14="http://schemas.microsoft.com/office/powerpoint/2010/main" val="19154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7"/>
    </mc:Choice>
    <mc:Fallback xmlns="">
      <p:transition spd="slow" advTm="76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52400"/>
            <a:ext cx="8915400" cy="7620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3200" b="1" dirty="0"/>
              <a:t> </a:t>
            </a:r>
            <a:r>
              <a:rPr lang="en-US" sz="3200" i="1" dirty="0"/>
              <a:t>“At the center of its environment, a point is stable and at rest, organizing surrounding elements about itself and dominating its field” </a:t>
            </a:r>
            <a:r>
              <a:rPr lang="en-US" sz="3200" dirty="0"/>
              <a:t>[2] </a:t>
            </a:r>
            <a:endParaRPr lang="en-US" sz="3200" i="1" dirty="0"/>
          </a:p>
        </p:txBody>
      </p:sp>
      <p:pic>
        <p:nvPicPr>
          <p:cNvPr id="6" name="Picture 5" descr="http://i3.ebkimg.com/previews/001/001771/001771578/001771578-hq-168-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1416" y="5257800"/>
            <a:ext cx="1062583" cy="1600200"/>
          </a:xfrm>
          <a:prstGeom prst="rect">
            <a:avLst/>
          </a:prstGeom>
          <a:noFill/>
        </p:spPr>
      </p:pic>
      <p:pic>
        <p:nvPicPr>
          <p:cNvPr id="3074" name="Picture 2" descr="Image result for Architecture: Form, Space, and Order   poi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572000" cy="1524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34200" y="3657600"/>
            <a:ext cx="1981200" cy="15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Rome,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4038600"/>
            <a:ext cx="677244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6800" y="6629400"/>
            <a:ext cx="47244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Piazza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San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Pietro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Vatican City, Rome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http://users.etown.edu/w/wunderjt/ITALY_2011/IMG_084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009650"/>
            <a:ext cx="3502025" cy="2626519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H="1">
            <a:off x="3200400" y="2438400"/>
            <a:ext cx="990600" cy="2971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7"/>
    </mc:Choice>
    <mc:Fallback xmlns="">
      <p:transition spd="slow" advTm="11067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eel Construction Manual 2017">
            <a:extLst>
              <a:ext uri="{FF2B5EF4-FFF2-40B4-BE49-F238E27FC236}">
                <a16:creationId xmlns:a16="http://schemas.microsoft.com/office/drawing/2014/main" id="{E18F2EB8-5468-8543-A2A9-B85586337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-35103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eel Construction Manual 2017">
            <a:extLst>
              <a:ext uri="{FF2B5EF4-FFF2-40B4-BE49-F238E27FC236}">
                <a16:creationId xmlns:a16="http://schemas.microsoft.com/office/drawing/2014/main" id="{5B273EF2-4A72-EA4C-AFB6-61988F44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103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A2B05-2B1C-B649-9C6A-365F0C683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330" y="5638800"/>
            <a:ext cx="5195188" cy="675041"/>
          </a:xfrm>
          <a:prstGeom prst="rect">
            <a:avLst/>
          </a:prstGeom>
        </p:spPr>
      </p:pic>
      <p:pic>
        <p:nvPicPr>
          <p:cNvPr id="7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4B8B7DB5-AFD8-0F46-BCC4-DA8DDEF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5B003-A1FB-C646-91E9-1965825D3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6" t="-215" r="11501" b="42768"/>
          <a:stretch/>
        </p:blipFill>
        <p:spPr>
          <a:xfrm>
            <a:off x="8406037" y="4449613"/>
            <a:ext cx="762000" cy="1143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1019E-3C82-354D-8FE4-A5B7F2DA04E1}"/>
              </a:ext>
            </a:extLst>
          </p:cNvPr>
          <p:cNvSpPr/>
          <p:nvPr/>
        </p:nvSpPr>
        <p:spPr>
          <a:xfrm>
            <a:off x="4568825" y="0"/>
            <a:ext cx="383721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80940-B136-EB42-A040-13910260B724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5190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2"/>
    </mc:Choice>
    <mc:Fallback xmlns="">
      <p:transition spd="slow" advTm="29662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New Way to Teach Structural Steel to Construction Management ...">
            <a:extLst>
              <a:ext uri="{FF2B5EF4-FFF2-40B4-BE49-F238E27FC236}">
                <a16:creationId xmlns:a16="http://schemas.microsoft.com/office/drawing/2014/main" id="{C7612760-2AF5-CA43-81F5-FA9BD693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BACDF-88E4-404E-8F8D-BFA9C2ED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303" y="3284306"/>
            <a:ext cx="1823861" cy="3581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E85B98-00CC-CC42-9B12-86E9E7F87FA6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868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teel Construction Manual 2017">
            <a:extLst>
              <a:ext uri="{FF2B5EF4-FFF2-40B4-BE49-F238E27FC236}">
                <a16:creationId xmlns:a16="http://schemas.microsoft.com/office/drawing/2014/main" id="{AE55DB5A-86BF-424D-8593-5642875DB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200"/>
            <a:ext cx="7086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F5CD73-74AC-ED4A-9662-1542DDC75BA9}"/>
              </a:ext>
            </a:extLst>
          </p:cNvPr>
          <p:cNvSpPr txBox="1"/>
          <p:nvPr/>
        </p:nvSpPr>
        <p:spPr>
          <a:xfrm>
            <a:off x="856" y="4922967"/>
            <a:ext cx="73004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SKIM THROUGH STEEL DESIGN MANUAL </a:t>
            </a:r>
            <a:r>
              <a:rPr lang="en-US" sz="1400" i="1" dirty="0"/>
              <a:t>(WHAT STRUCTURAL ENGINEERS USE)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https://www.aisc.org/publications/steel-construction-manual-resources/</a:t>
            </a:r>
            <a:endParaRPr lang="en-US" dirty="0"/>
          </a:p>
          <a:p>
            <a:endParaRPr lang="en-US" dirty="0"/>
          </a:p>
          <a:p>
            <a:pPr lvl="1"/>
            <a:r>
              <a:rPr lang="en-US" sz="2000" b="1" dirty="0"/>
              <a:t>DESIGN EXAMPLES:</a:t>
            </a:r>
          </a:p>
          <a:p>
            <a:pPr lvl="1"/>
            <a:r>
              <a:rPr lang="en-US" sz="1200" dirty="0">
                <a:hlinkClick r:id="rId4"/>
              </a:rPr>
              <a:t>https://www.aisc.org/globalassets/aisc/manual/v15.1-companion/v15.1_vol-1_design-examples.pdf</a:t>
            </a:r>
            <a:r>
              <a:rPr lang="en-US" sz="12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EFE1A-AA8B-424F-859D-F7874BDA5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6"/>
          <a:stretch/>
        </p:blipFill>
        <p:spPr>
          <a:xfrm>
            <a:off x="8001000" y="5233736"/>
            <a:ext cx="1143000" cy="16242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2FDDC5-88E7-AB4E-B149-76ABAC2813D2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5435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0"/>
    </mc:Choice>
    <mc:Fallback xmlns="">
      <p:transition spd="slow" advTm="2295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F5CD73-74AC-ED4A-9662-1542DDC75BA9}"/>
              </a:ext>
            </a:extLst>
          </p:cNvPr>
          <p:cNvSpPr txBox="1"/>
          <p:nvPr/>
        </p:nvSpPr>
        <p:spPr>
          <a:xfrm>
            <a:off x="700553" y="-228600"/>
            <a:ext cx="7300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Watch structural Steel Beam design video:</a:t>
            </a:r>
          </a:p>
          <a:p>
            <a:r>
              <a:rPr lang="en-US" sz="2000" dirty="0">
                <a:hlinkClick r:id="rId2"/>
              </a:rPr>
              <a:t>https://youtu.be/AUwxAFCnAZw</a:t>
            </a:r>
            <a:r>
              <a:rPr lang="en-US" sz="20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EFE1A-AA8B-424F-859D-F7874BDA5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6"/>
          <a:stretch/>
        </p:blipFill>
        <p:spPr>
          <a:xfrm>
            <a:off x="8001000" y="5233736"/>
            <a:ext cx="1143000" cy="1624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443CBC-AF77-B449-869A-FE12B4D4C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43878"/>
            <a:ext cx="7601857" cy="5321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ABE83B-5586-8B4C-8B0A-8203AA5A8040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673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9"/>
    </mc:Choice>
    <mc:Fallback xmlns="">
      <p:transition spd="slow" advTm="30919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096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000" b="1" u="sng" dirty="0"/>
              <a:t>STEEL FRAME STRUCTURES</a:t>
            </a:r>
          </a:p>
          <a:p>
            <a:pPr lvl="1"/>
            <a:r>
              <a:rPr lang="en-US" sz="2000" dirty="0"/>
              <a:t>Can melt, so fire safety coatings developed </a:t>
            </a:r>
            <a:r>
              <a:rPr lang="en-US" sz="2000" i="1" dirty="0"/>
              <a:t>(in Chicago after great fire of 1874)</a:t>
            </a:r>
          </a:p>
          <a:p>
            <a:pPr lvl="1"/>
            <a:r>
              <a:rPr lang="en-US" sz="2000" dirty="0"/>
              <a:t>Can handle large LATERAL LOADS</a:t>
            </a:r>
          </a:p>
          <a:p>
            <a:pPr lvl="3"/>
            <a:r>
              <a:rPr lang="en-US" sz="1600" dirty="0"/>
              <a:t> wind</a:t>
            </a:r>
          </a:p>
          <a:p>
            <a:pPr lvl="3"/>
            <a:r>
              <a:rPr lang="en-US" sz="1600" dirty="0"/>
              <a:t> seismic (earthquake) forces</a:t>
            </a:r>
          </a:p>
          <a:p>
            <a:pPr lvl="2"/>
            <a:r>
              <a:rPr lang="en-US" sz="2000" dirty="0"/>
              <a:t>in one of two ways:</a:t>
            </a:r>
          </a:p>
          <a:p>
            <a:pPr lvl="2"/>
            <a:endParaRPr lang="en-US" sz="2000" dirty="0"/>
          </a:p>
          <a:p>
            <a:pPr lvl="1">
              <a:buNone/>
            </a:pPr>
            <a:r>
              <a:rPr lang="en-US" sz="2000" dirty="0"/>
              <a:t>“</a:t>
            </a:r>
            <a:r>
              <a:rPr lang="en-US" sz="2000" b="1" u="sng" dirty="0"/>
              <a:t>BRACED-FRAME</a:t>
            </a:r>
            <a:r>
              <a:rPr lang="en-US" sz="2000" dirty="0"/>
              <a:t>” Diagonal braces         OR          “</a:t>
            </a:r>
            <a:r>
              <a:rPr lang="en-US" sz="2000" b="1" u="sng" dirty="0"/>
              <a:t>MOMENT CONNECTION</a:t>
            </a:r>
            <a:r>
              <a:rPr lang="en-US" sz="2000" dirty="0"/>
              <a:t>”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pic>
        <p:nvPicPr>
          <p:cNvPr id="1026" name="Picture 2" descr="http://www.graitec.com/en/images/products/ad_bracing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124200"/>
            <a:ext cx="3571875" cy="30528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6634930"/>
            <a:ext cx="3581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http://www.graitec.com/en/images/products/ad_bracings_01.jpg</a:t>
            </a:r>
            <a:r>
              <a:rPr lang="en-US" sz="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764" y="6634930"/>
            <a:ext cx="3581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http://www.graitec.com/en/images/products/ad_bracings_01.jpg</a:t>
            </a:r>
            <a:r>
              <a:rPr lang="en-US" sz="800" dirty="0"/>
              <a:t> </a:t>
            </a:r>
          </a:p>
        </p:txBody>
      </p:sp>
      <p:pic>
        <p:nvPicPr>
          <p:cNvPr id="1028" name="Picture 4" descr="http://www.propertyrisk.com/images/fig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124200"/>
            <a:ext cx="3124201" cy="3033765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3F3B58-3116-7543-A36D-DA27FE326786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8625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2"/>
    </mc:Choice>
    <mc:Fallback xmlns="">
      <p:transition spd="slow" advTm="40982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4196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/>
              <a:t>BRACED-FRAME</a:t>
            </a:r>
            <a:r>
              <a:rPr lang="en-US" sz="2000" dirty="0"/>
              <a:t> </a:t>
            </a:r>
          </a:p>
          <a:p>
            <a:r>
              <a:rPr lang="en-US" sz="2000" dirty="0"/>
              <a:t>Cheaper</a:t>
            </a:r>
          </a:p>
          <a:p>
            <a:pPr>
              <a:buNone/>
            </a:pPr>
            <a:r>
              <a:rPr lang="en-US" sz="2000" dirty="0"/>
              <a:t>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pic>
        <p:nvPicPr>
          <p:cNvPr id="1026" name="Picture 2" descr="http://www.graitec.com/en/images/products/ad_bracings_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1447800" cy="12374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324600"/>
            <a:ext cx="495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http://www.ashleyvance.com/projects/commercial/soma-renovation-and-seismic-upgrade</a:t>
            </a:r>
            <a:r>
              <a:rPr lang="en-US" sz="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6324600"/>
            <a:ext cx="3581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http://www.graitec.com/en/images/products/ad_bracings_01.jpg</a:t>
            </a:r>
            <a:r>
              <a:rPr lang="en-US" sz="800" dirty="0"/>
              <a:t> </a:t>
            </a:r>
          </a:p>
        </p:txBody>
      </p:sp>
      <p:pic>
        <p:nvPicPr>
          <p:cNvPr id="1028" name="Picture 4" descr="http://www.propertyrisk.com/images/fig4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682" y="681058"/>
            <a:ext cx="1143000" cy="1109914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19600" y="614614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 CONNECTION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/>
              <a:t>        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(“MOMENT” = “TORQUE”)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  Unobstructed views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  Simpler interiors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77000"/>
            <a:ext cx="518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6"/>
              </a:rPr>
              <a:t>http://www.stlsi.com/images/DSC01209.JPG</a:t>
            </a:r>
            <a:r>
              <a:rPr lang="en-US" sz="800" dirty="0"/>
              <a:t> </a:t>
            </a:r>
          </a:p>
        </p:txBody>
      </p:sp>
      <p:pic>
        <p:nvPicPr>
          <p:cNvPr id="13" name="Picture 2" descr="https://d2t1xqejof9utc.cloudfront.net/screenshots/pics/a97c97f0e72c8856c002117a53f2bb1b/medium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2590800" cy="249504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6642556"/>
            <a:ext cx="518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8"/>
              </a:rPr>
              <a:t>https://d2t1xqejof9utc.cloudfront.net/screenshots/pics/a97c97f0e72c8856c002117a53f2bb1b/medium.jpg</a:t>
            </a:r>
            <a:r>
              <a:rPr lang="en-US" sz="800" dirty="0"/>
              <a:t> </a:t>
            </a:r>
          </a:p>
        </p:txBody>
      </p:sp>
      <p:pic>
        <p:nvPicPr>
          <p:cNvPr id="15" name="Picture 2" descr="http://www.columbia.edu/cu/gsapp/BT/BSI/GRAVSYS/bci-422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69"/>
          <a:stretch>
            <a:fillRect/>
          </a:stretch>
        </p:blipFill>
        <p:spPr bwMode="auto">
          <a:xfrm>
            <a:off x="4094653" y="1898731"/>
            <a:ext cx="4888683" cy="1999661"/>
          </a:xfrm>
          <a:prstGeom prst="rect">
            <a:avLst/>
          </a:prstGeom>
          <a:noFill/>
        </p:spPr>
      </p:pic>
      <p:pic>
        <p:nvPicPr>
          <p:cNvPr id="16" name="Picture 2" descr="http://programas.cype.es/imagen/nuevoMetal3D/union_I_soldada_49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820" y="3974592"/>
            <a:ext cx="2819400" cy="231825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953000" y="6477000"/>
            <a:ext cx="419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11"/>
              </a:rPr>
              <a:t>http://programas.cype.es/imagen/nuevoMetal3D/union_I_soldada_49.gif</a:t>
            </a:r>
            <a:r>
              <a:rPr lang="en-US" sz="800" dirty="0"/>
              <a:t> </a:t>
            </a:r>
          </a:p>
        </p:txBody>
      </p:sp>
      <p:pic>
        <p:nvPicPr>
          <p:cNvPr id="18" name="Picture 4" descr="http://buildipedia.com/images/masterformat/Channels/On_Site/Technical_Lessons_Learned/Steel_Connection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453" y="4229100"/>
            <a:ext cx="1905000" cy="1905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181600" y="6642556"/>
            <a:ext cx="563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13"/>
              </a:rPr>
              <a:t>http://buildipedia.com/images/masterformat/Channels/On_Site/Technical_Lessons_Learned/Steel_Connection.jpg</a:t>
            </a:r>
            <a:r>
              <a:rPr lang="en-US" sz="800" dirty="0"/>
              <a:t> </a:t>
            </a:r>
          </a:p>
        </p:txBody>
      </p:sp>
      <p:pic>
        <p:nvPicPr>
          <p:cNvPr id="59394" name="Picture 2" descr="Steel Bolted Braced Frames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813406" cy="2080425"/>
          </a:xfrm>
          <a:prstGeom prst="rect">
            <a:avLst/>
          </a:prstGeom>
          <a:noFill/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D78FDD8-4445-8F42-B902-E4A3AAAFD9FC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0888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8"/>
    </mc:Choice>
    <mc:Fallback xmlns="">
      <p:transition spd="slow" advTm="42018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34290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/>
              <a:t>BRACED-FRAME</a:t>
            </a:r>
            <a:r>
              <a:rPr lang="en-US" sz="2000" dirty="0"/>
              <a:t> </a:t>
            </a:r>
          </a:p>
          <a:p>
            <a:pPr>
              <a:buNone/>
            </a:pPr>
            <a:r>
              <a:rPr lang="en-US" sz="2000" dirty="0"/>
              <a:t>                                               </a:t>
            </a:r>
          </a:p>
          <a:p>
            <a:pPr lvl="2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200" dirty="0"/>
          </a:p>
          <a:p>
            <a:pPr lvl="0"/>
            <a:endParaRPr lang="en-US" sz="2000" dirty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57800" y="609600"/>
            <a:ext cx="3886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 CONNECTION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2" descr="http://jiano.typepad.com/photos/uncategorized/brb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104695" cy="49530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5791200"/>
            <a:ext cx="518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http://jiano.typepad.com/photos/uncategorized/brb_02.jpg</a:t>
            </a:r>
            <a:r>
              <a:rPr lang="en-US" sz="800" dirty="0"/>
              <a:t> </a:t>
            </a:r>
          </a:p>
        </p:txBody>
      </p:sp>
      <p:pic>
        <p:nvPicPr>
          <p:cNvPr id="22" name="Picture 4" descr="http://www.featurepics.com/FI/Thumb300/20070505/Highrise-Construction-306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066800"/>
            <a:ext cx="4597035" cy="338137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43400" y="41910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5"/>
              </a:rPr>
              <a:t>http://www.featurepics.com/FI/Thumb300/20070505/Highrise-Construction-306455.jpg</a:t>
            </a:r>
            <a:r>
              <a:rPr lang="en-US" sz="800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A4456CC-91E0-6D4B-9FAE-97F3412368CF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9586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"/>
    </mc:Choice>
    <mc:Fallback xmlns="">
      <p:transition spd="slow" advTm="5027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391399" y="384425"/>
            <a:ext cx="1787703" cy="1752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(RIVET)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62C58-3A92-C449-A7A7-D5AB84A9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36"/>
            <a:ext cx="21229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4960E-3941-C941-892B-9223D70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78" y="5791414"/>
            <a:ext cx="5911380" cy="1047750"/>
          </a:xfrm>
          <a:prstGeom prst="rect">
            <a:avLst/>
          </a:prstGeom>
        </p:spPr>
      </p:pic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ot Rivets | Hot Riveting on Mainline Steam's J1211 locomoti… | Flickr">
            <a:extLst>
              <a:ext uri="{FF2B5EF4-FFF2-40B4-BE49-F238E27FC236}">
                <a16:creationId xmlns:a16="http://schemas.microsoft.com/office/drawing/2014/main" id="{A830410A-3E74-CD48-B30A-AA4CC861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189102"/>
            <a:ext cx="6248400" cy="41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D7447C-4C2F-6948-88A1-0D5DE7294CF3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2565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"/>
    </mc:Choice>
    <mc:Fallback xmlns="">
      <p:transition spd="slow" advTm="12706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77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391399" y="384425"/>
            <a:ext cx="1787703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(BOLT)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FF071-6332-7E42-B2D8-8B7DB3DF7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3053"/>
            <a:ext cx="5791200" cy="562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08139-8596-2C48-B99E-B4A262EE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23053"/>
            <a:ext cx="4708989" cy="45321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711EA3-FC0E-A347-9BD6-23B504C650FB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4629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7"/>
    </mc:Choice>
    <mc:Fallback xmlns="">
      <p:transition spd="slow" advTm="5337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6BD464-C103-654C-B2CC-6ABBA21BF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06" y="2971800"/>
            <a:ext cx="4078178" cy="3661593"/>
          </a:xfrm>
          <a:prstGeom prst="rect">
            <a:avLst/>
          </a:prstGeom>
        </p:spPr>
      </p:pic>
      <p:pic>
        <p:nvPicPr>
          <p:cNvPr id="14" name="Picture 2" descr="https://images-na.ssl-images-amazon.com/images/I/51KhUpoezHL._SX369_BO1,204,203,200_.jpg">
            <a:extLst>
              <a:ext uri="{FF2B5EF4-FFF2-40B4-BE49-F238E27FC236}">
                <a16:creationId xmlns:a16="http://schemas.microsoft.com/office/drawing/2014/main" id="{FDCDE88D-FE6C-1B44-AF78-57B502B6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6" y="6096000"/>
            <a:ext cx="60405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34400" cy="48895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391399" y="384425"/>
            <a:ext cx="1787703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CONNECTIONS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(WELD)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054F1-E2CA-3540-B2F9-DB3DC90E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62" y="0"/>
            <a:ext cx="4931229" cy="6858000"/>
          </a:xfrm>
          <a:prstGeom prst="rect">
            <a:avLst/>
          </a:prstGeom>
        </p:spPr>
      </p:pic>
      <p:pic>
        <p:nvPicPr>
          <p:cNvPr id="9218" name="Picture 2" descr="AWS D1K Subcommittee Revises D1.6 Welding Code for 2017 | American ...">
            <a:extLst>
              <a:ext uri="{FF2B5EF4-FFF2-40B4-BE49-F238E27FC236}">
                <a16:creationId xmlns:a16="http://schemas.microsoft.com/office/drawing/2014/main" id="{DB019492-9BA9-FE48-B47E-B92493C1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172" y="1001659"/>
            <a:ext cx="3947845" cy="20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D06E213-BBDD-3A45-ACF7-DB7ADD5266DE}"/>
              </a:ext>
            </a:extLst>
          </p:cNvPr>
          <p:cNvSpPr txBox="1">
            <a:spLocks/>
          </p:cNvSpPr>
          <p:nvPr/>
        </p:nvSpPr>
        <p:spPr>
          <a:xfrm>
            <a:off x="5410200" y="0"/>
            <a:ext cx="3714964" cy="37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STEEL STRUCTURAL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1884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4512</Words>
  <Application>Microsoft Macintosh PowerPoint</Application>
  <PresentationFormat>On-screen Show (4:3)</PresentationFormat>
  <Paragraphs>861</Paragraphs>
  <Slides>121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8" baseType="lpstr">
      <vt:lpstr>Arial</vt:lpstr>
      <vt:lpstr>Arial Narrow</vt:lpstr>
      <vt:lpstr>Calibri</vt:lpstr>
      <vt:lpstr>Times New Roman</vt:lpstr>
      <vt:lpstr>Wingdings 2</vt:lpstr>
      <vt:lpstr>Wingdings 3</vt:lpstr>
      <vt:lpstr>Office Theme</vt:lpstr>
      <vt:lpstr>PowerPoint Presentation</vt:lpstr>
      <vt:lpstr>Primary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UNREINFORCED CONCRETE</vt:lpstr>
      <vt:lpstr>PowerPoint Presentation</vt:lpstr>
      <vt:lpstr>STEEL</vt:lpstr>
      <vt:lpstr>STEEL</vt:lpstr>
      <vt:lpstr>PowerPoint Presentation</vt:lpstr>
      <vt:lpstr>Elevator SAFETY-SYSTEMS allowed even taller buildings</vt:lpstr>
      <vt:lpstr>William Le Baron Jenny Home Insurance Building Chicago 1883 Demolished 1931 </vt:lpstr>
      <vt:lpstr>Burnham and Root Rand McNally Building Chicago 1889 Demolished 1911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Daniel Burnham and Frederick Dinkelberg  Flatiron Building New York 1902 </vt:lpstr>
      <vt:lpstr>REINFORCED CONCRETE</vt:lpstr>
      <vt:lpstr>PowerPoint Presentation</vt:lpstr>
      <vt:lpstr>REINFORCED Concrete in more recent times</vt:lpstr>
      <vt:lpstr>PowerPoint Presentation</vt:lpstr>
      <vt:lpstr>Cass Gilbert Woolworth Building New York 1913  </vt:lpstr>
      <vt:lpstr>William Van Alan Chrysler Building New York 1930  </vt:lpstr>
      <vt:lpstr>William F. Lamb, Gregory Johnson Empire State Building  New York 1931 </vt:lpstr>
      <vt:lpstr>PowerPoint Presentation</vt:lpstr>
      <vt:lpstr> </vt:lpstr>
      <vt:lpstr>PowerPoint Presentation</vt:lpstr>
      <vt:lpstr>PowerPoint Presentation</vt:lpstr>
      <vt:lpstr>PowerPoint Presentation</vt:lpstr>
      <vt:lpstr>      </vt:lpstr>
      <vt:lpstr>Fazlur Rahman Khan, Bruce Graham Sears Tower (“Willis Tower”) Chicago 1973  </vt:lpstr>
      <vt:lpstr> At it’s top, a pediment. Postmodern reminiscent of  a grandfather clock, or a tall 18th century chest-of drawers    </vt:lpstr>
      <vt:lpstr>At it’s base, Postmodern reminiscent                                       of Italian renaissance architecture </vt:lpstr>
      <vt:lpstr>Postmodern reminiscent of Italian renaissance architecture </vt:lpstr>
      <vt:lpstr> Glass CURTAIN WALL</vt:lpstr>
      <vt:lpstr> Glass CURTAIN WALL common in modern commercial buildings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STRUCTURAL STEEL FABRICATION</vt:lpstr>
      <vt:lpstr>STRUCTURAL STEEL FABRICATION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Elizabethtown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Elizabethtown College</dc:creator>
  <cp:lastModifiedBy>Wunderlich, Joseph</cp:lastModifiedBy>
  <cp:revision>397</cp:revision>
  <dcterms:created xsi:type="dcterms:W3CDTF">2014-03-23T23:27:54Z</dcterms:created>
  <dcterms:modified xsi:type="dcterms:W3CDTF">2022-03-25T03:50:40Z</dcterms:modified>
</cp:coreProperties>
</file>